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9" r:id="rId4"/>
    <p:sldId id="260" r:id="rId5"/>
    <p:sldId id="262" r:id="rId6"/>
    <p:sldId id="261" r:id="rId7"/>
    <p:sldId id="263" r:id="rId8"/>
    <p:sldId id="264" r:id="rId9"/>
    <p:sldId id="258" r:id="rId10"/>
    <p:sldId id="265" r:id="rId11"/>
    <p:sldId id="266" r:id="rId12"/>
    <p:sldId id="267" r:id="rId13"/>
    <p:sldId id="268" r:id="rId14"/>
    <p:sldId id="269" r:id="rId15"/>
    <p:sldId id="270" r:id="rId16"/>
    <p:sldId id="277" r:id="rId17"/>
    <p:sldId id="282" r:id="rId18"/>
    <p:sldId id="281" r:id="rId19"/>
    <p:sldId id="283" r:id="rId20"/>
    <p:sldId id="278" r:id="rId21"/>
    <p:sldId id="271" r:id="rId22"/>
    <p:sldId id="272" r:id="rId23"/>
    <p:sldId id="276" r:id="rId24"/>
    <p:sldId id="279" r:id="rId25"/>
    <p:sldId id="273" r:id="rId26"/>
    <p:sldId id="284" r:id="rId27"/>
    <p:sldId id="285" r:id="rId28"/>
    <p:sldId id="274" r:id="rId29"/>
    <p:sldId id="280" r:id="rId30"/>
    <p:sldId id="288" r:id="rId31"/>
    <p:sldId id="286" r:id="rId32"/>
    <p:sldId id="290" r:id="rId33"/>
    <p:sldId id="291" r:id="rId34"/>
    <p:sldId id="294" r:id="rId35"/>
    <p:sldId id="289" r:id="rId36"/>
    <p:sldId id="275" r:id="rId37"/>
    <p:sldId id="292" r:id="rId38"/>
    <p:sldId id="293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3" r:id="rId47"/>
    <p:sldId id="302" r:id="rId48"/>
    <p:sldId id="304" r:id="rId4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D2FE"/>
    <a:srgbClr val="D1FAFF"/>
    <a:srgbClr val="C8F8E2"/>
    <a:srgbClr val="F244CD"/>
    <a:srgbClr val="794CEA"/>
    <a:srgbClr val="F488C1"/>
    <a:srgbClr val="7BFB3B"/>
    <a:srgbClr val="FEFEC2"/>
    <a:srgbClr val="FDF891"/>
    <a:srgbClr val="49FD81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 descr="C:\Users\светлячок\Desktop\About-U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7446" y="0"/>
            <a:ext cx="9161446" cy="6861484"/>
          </a:xfrm>
          <a:prstGeom prst="rect">
            <a:avLst/>
          </a:prstGeom>
          <a:noFill/>
        </p:spPr>
      </p:pic>
      <p:sp>
        <p:nvSpPr>
          <p:cNvPr id="8" name="Багетная рамка 7"/>
          <p:cNvSpPr/>
          <p:nvPr/>
        </p:nvSpPr>
        <p:spPr>
          <a:xfrm>
            <a:off x="0" y="0"/>
            <a:ext cx="9144000" cy="1214422"/>
          </a:xfrm>
          <a:prstGeom prst="bevel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Муниципальное бюджетное дошкольное образовательное  учреждение</a:t>
            </a: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« Детский сад №3 «Светлячок»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общеразвивающего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вида г. Нурлат Республики Татарстан»</a:t>
            </a: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57224" y="1214422"/>
            <a:ext cx="707236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Краткая презентация</a:t>
            </a:r>
            <a:endParaRPr lang="ru-RU" sz="32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1928802"/>
            <a:ext cx="9144000" cy="18261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ru-RU" sz="3600" b="1" spc="-40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Основная образовательная программа </a:t>
            </a:r>
          </a:p>
          <a:p>
            <a:pPr algn="ctr">
              <a:spcAft>
                <a:spcPts val="1000"/>
              </a:spcAft>
            </a:pPr>
            <a:r>
              <a:rPr lang="ru-RU" sz="3600" b="1" spc="-40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дошкольного образования</a:t>
            </a:r>
            <a:endParaRPr lang="ru-RU" sz="2400" dirty="0" smtClean="0">
              <a:solidFill>
                <a:srgbClr val="002060"/>
              </a:solidFill>
              <a:ea typeface="Calibri"/>
              <a:cs typeface="Times New Roman"/>
            </a:endParaRPr>
          </a:p>
          <a:p>
            <a:pPr algn="ctr">
              <a:spcAft>
                <a:spcPts val="1000"/>
              </a:spcAft>
            </a:pPr>
            <a:r>
              <a:rPr lang="ru-RU" sz="2400" b="1" spc="-40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в    группах </a:t>
            </a:r>
            <a:r>
              <a:rPr lang="ru-RU" sz="2400" b="1" spc="-40" dirty="0" err="1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общеразвивающей</a:t>
            </a:r>
            <a:r>
              <a:rPr lang="ru-RU" sz="2400" b="1" spc="-40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 направленности.</a:t>
            </a:r>
            <a:endParaRPr lang="ru-RU" sz="2000" dirty="0" smtClean="0">
              <a:solidFill>
                <a:srgbClr val="002060"/>
              </a:solidFill>
              <a:ea typeface="Calibri"/>
              <a:cs typeface="Times New Roma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69172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>
              <a:spcAft>
                <a:spcPts val="0"/>
              </a:spcAft>
            </a:pP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1.3. Цели и задачи реализации программы</a:t>
            </a:r>
            <a:endParaRPr lang="ru-RU" sz="2000" dirty="0" smtClean="0">
              <a:solidFill>
                <a:srgbClr val="7030A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228600" algn="just">
              <a:spcAft>
                <a:spcPts val="0"/>
              </a:spcAft>
            </a:pP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Цель:</a:t>
            </a:r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155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позитивная социализация и всестороннее развитие ребенка дошкольного возраста в адекватных его возрасту  детских видах деятельности. </a:t>
            </a:r>
            <a:endParaRPr lang="ru-RU" sz="1550" b="1" dirty="0" smtClean="0">
              <a:solidFill>
                <a:srgbClr val="00206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228600" algn="just">
              <a:spcAft>
                <a:spcPts val="0"/>
              </a:spcAft>
            </a:pP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Задачи:</a:t>
            </a:r>
            <a:endParaRPr lang="ru-RU" dirty="0" smtClean="0">
              <a:solidFill>
                <a:srgbClr val="7030A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155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охрана и укрепление физического и психического здоровья детей, в том числе их эмоционального благополучия;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155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обеспечение равных возможностей для полноценного развития каждого ребёнка в период дошкольного детства независимо от места проживания, пола, нации, языка, социального статуса, психофизиологических и других особенностей (в том числе ограниченных возможностей здоровья);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155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обеспечение преемственности целей, задач и содержания образования, реализуемых в рамках образовательных программ различных уровней (далее – преемственность основных образовательных программ дошкольного и начального общего образования);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155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создание благоприятных условий развития детей в соответствии с их возрастными и индивидуальными особенностями и склонностями, развитие способностей и творческого потенциала каждого ребёнка как субъекта отношений с самим собой, другими детьми, взрослыми и миром;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155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объединение обучения и воспитания в целостный образовательный процесс на основе духовно-нравственных и </a:t>
            </a:r>
            <a:r>
              <a:rPr lang="ru-RU" sz="1550" dirty="0" err="1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социокультурных</a:t>
            </a:r>
            <a:r>
              <a:rPr lang="ru-RU" sz="155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ценностей и принятых в обществе правил и норм поведения в интересах человека, семьи, общества;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155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формирование общей культуры личности детей, в том числе ценностей здорового образа жизни, развитие их социальных, нравственных, эстетических, интеллектуальных, физических качеств, инициативности, самостоятельности и ответственности ребёнка, формирование предпосылок учебной деятельности;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155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обеспечение вариативности и разнообразия содержания Программы организационных форм дошкольного образования, возможности формирования Программ различной направленности с учётом образовательных потребностей, национально-регионального компонента, способностей и состояния здоровья детей;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155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формирование </a:t>
            </a:r>
            <a:r>
              <a:rPr lang="ru-RU" sz="1550" dirty="0" err="1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социокультурной</a:t>
            </a:r>
            <a:r>
              <a:rPr lang="ru-RU" sz="155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среды, соответствующей возрастным, индивидуальным, психологическим и физиологическим особенностям детей;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светлячок\Desktop\201781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0" y="0"/>
            <a:ext cx="9144000" cy="2369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968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Учебно-методический комплект</a:t>
            </a:r>
          </a:p>
          <a:p>
            <a:pPr lvl="0" indent="296863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Основная цель: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2968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формирование правильной устной речи детей дошкольного возраста.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968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Главная задача:</a:t>
            </a:r>
          </a:p>
          <a:p>
            <a:pPr marL="0" marR="0" lvl="0" indent="2968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-является обучение детей правильно и красиво говорить (формирование грамматического строя речи, фонетического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 лексического уровней языковой системы, развитии связной речи).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0" y="2428868"/>
            <a:ext cx="9144000" cy="442913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114300" algn="just" fontAlgn="base">
              <a:spcBef>
                <a:spcPct val="0"/>
              </a:spcBef>
              <a:spcAft>
                <a:spcPct val="0"/>
              </a:spcAft>
            </a:pPr>
            <a:endParaRPr lang="ru-RU" sz="2000" dirty="0" smtClean="0">
              <a:solidFill>
                <a:schemeClr val="tx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114300" algn="just" fontAlgn="base">
              <a:spcBef>
                <a:spcPct val="0"/>
              </a:spcBef>
              <a:spcAft>
                <a:spcPct val="0"/>
              </a:spcAft>
            </a:pPr>
            <a:endParaRPr lang="ru-RU" sz="2000" dirty="0" smtClean="0">
              <a:solidFill>
                <a:schemeClr val="tx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114300" algn="just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Приобщение к истокам национальной культуры народов, населяющих Республику Татарстан. Предоставление каждому ребенку возможность обучения и РТ и РФ, памятниками архитектуры, декоративно-прикладным искусством.</a:t>
            </a:r>
          </a:p>
          <a:p>
            <a:pPr lvl="0" indent="114300" algn="just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Воспитания на родном языке, формирование у детей основ нравственности на лучших образцах национальной культуры, народных традициях и обычаях.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indent="11430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Создание благоприятных условий для воспитания толерантной личности – привития любви и уважения к людям другой национальности, к их культурным ценностям. 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indent="11430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Ознакомление с природой родного края, формирование экологической культуры.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indent="11430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Ознакомление детей с особенностями жизни и быта народов, населяющих Республику Татарстан, праздниками, событиями общественной жизни      республики, символиками </a:t>
            </a:r>
          </a:p>
          <a:p>
            <a:pPr lvl="0" indent="114300" algn="just" fontAlgn="base">
              <a:spcBef>
                <a:spcPct val="0"/>
              </a:spcBef>
              <a:spcAft>
                <a:spcPct val="0"/>
              </a:spcAft>
            </a:pPr>
            <a:endParaRPr lang="ru-RU" sz="2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11430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 descr="C:\Users\светлячок\Desktop\About-U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7446" y="0"/>
            <a:ext cx="9161446" cy="6861484"/>
          </a:xfrm>
          <a:prstGeom prst="rect">
            <a:avLst/>
          </a:prstGeom>
          <a:noFill/>
        </p:spPr>
      </p:pic>
      <p:sp>
        <p:nvSpPr>
          <p:cNvPr id="3" name="Багетная рамка 2"/>
          <p:cNvSpPr/>
          <p:nvPr/>
        </p:nvSpPr>
        <p:spPr>
          <a:xfrm>
            <a:off x="214282" y="0"/>
            <a:ext cx="8715436" cy="571480"/>
          </a:xfrm>
          <a:prstGeom prst="bevel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2400" b="1" dirty="0" smtClean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</a:rPr>
              <a:t>Принципы и подходы к формированию Программы</a:t>
            </a:r>
            <a:endParaRPr lang="ru-RU" sz="2000" dirty="0">
              <a:solidFill>
                <a:srgbClr val="7030A0"/>
              </a:solidFill>
              <a:ea typeface="Calibri"/>
              <a:cs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857232"/>
            <a:ext cx="1785918" cy="321471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развивающего образования,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которым главной целью дошкольного образования является развитие ребенка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000496" y="857232"/>
            <a:ext cx="2357454" cy="135732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Комплексно-тематический принцип построения образовательного процесса</a:t>
            </a:r>
            <a:endParaRPr lang="ru-RU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857356" y="857232"/>
            <a:ext cx="2071702" cy="135732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научной обоснованности и практической применимости</a:t>
            </a:r>
            <a:endParaRPr lang="ru-RU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500826" y="857232"/>
            <a:ext cx="2643174" cy="314327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интеграции содержания </a:t>
            </a:r>
            <a:r>
              <a:rPr lang="ru-RU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дош-кольного</a:t>
            </a: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образования </a:t>
            </a:r>
            <a:endParaRPr lang="en-US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возрастными возможностями и особенностями детей, спецификой и возможностями образовательных областей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-97750"/>
            <a:ext cx="9144000" cy="69557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39495">
              <a:spcAft>
                <a:spcPts val="0"/>
              </a:spcAft>
            </a:pPr>
            <a:r>
              <a:rPr lang="en-US" sz="20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2. Планируемые результаты освоения программы</a:t>
            </a:r>
            <a:endParaRPr lang="ru-RU" sz="2000" dirty="0" smtClean="0">
              <a:solidFill>
                <a:srgbClr val="7030A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5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       Результатами освоения программы являются целевые ориентиры дошкольного образования, которые представляют собой социально-нормативные возрастные характеристики возможных достижений ребенка. </a:t>
            </a:r>
            <a:endParaRPr lang="ru-RU" sz="1500" dirty="0" smtClean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5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      К целевым ориентирам дошкольного образования относятся следующие социально-нормативные возрастные характеристики возможных достижений ребенка:</a:t>
            </a:r>
            <a:endParaRPr lang="ru-RU" sz="1500" dirty="0" smtClean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Целевые ориентиры на этапе завершения дошкольного образования:</a:t>
            </a:r>
            <a:endParaRPr lang="ru-RU" sz="2000" dirty="0" smtClean="0">
              <a:solidFill>
                <a:srgbClr val="7030A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- ребенок овладевает основными культурными способами деятельности, проявляет инициативу и самостоятельность в разных видах деятельности - игре, общении, познавательно-исследовательской деятельности, конструировании и др.; способен выбирать себе род занятий, участников по совместной деятельности;</a:t>
            </a:r>
            <a:endParaRPr lang="ru-RU" sz="1400" dirty="0" smtClean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- ребенок обладает установкой положительного отношения к миру, к разным видам труда, другим людям и самому себе, обладает чувством собственного достоинства; активно взаимодействует со сверстниками и взрослыми, участвует в совместных играх. Способен договариваться, учитывать интересы и чувства других, сопереживать неудачам и радоваться успехам других, адекватно проявляет свои чувства, в том числе чувство веры в себя, старается разрешать конфликты;</a:t>
            </a:r>
            <a:endParaRPr lang="ru-RU" sz="1400" dirty="0" smtClean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- ребенок обладает развитым воображением, которое реализуется в разных видах деятельности, и прежде всего в игре; ребенок владеет разными формами и видами игры, различает условную и реальную ситуации, умеет подчиняться разным правилам и социальным нормам;</a:t>
            </a:r>
            <a:endParaRPr lang="ru-RU" sz="1400" dirty="0" smtClean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- ребенок достаточно хорошо владеет устной речью, может выражать свои мысли и желания, может использовать речь для выражения своих мыслей, чувств и желаний, построения речевого высказывания в ситуации общения, может выделять звуки в словах, у ребенка складываются предпосылки грамотности;</a:t>
            </a:r>
            <a:endParaRPr lang="ru-RU" sz="1400" dirty="0" smtClean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- у ребенка развита крупная и мелкая моторика; он подвижен, вынослив, владеет основными движениями, может контролировать свои движения и управлять ими;</a:t>
            </a:r>
            <a:endParaRPr lang="ru-RU" sz="1400" dirty="0" smtClean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- ребенок способен к волевым усилиям, может следовать социальным нормам поведения и правилам в разных видах деятельности, во взаимоотношениях со взрослыми и сверстниками, может соблюдать правила безопасного поведения и личной гигиены;</a:t>
            </a:r>
            <a:endParaRPr lang="ru-RU" sz="1400" dirty="0" smtClean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- ребенок проявляет любознательность, задает вопросы взрослым и сверстникам, интересуется причинно-следственными связями, пытается самостоятельно придумывать объяснения явлениям природы и поступкам людей; склонен наблюдать, экспериментировать. Обладает начальными знаниями о себе, о природном и социальном мире, в котором он живет; знаком с произведениями детской литературы, обладает элементарными представлениями из области живой природы, естествознания, математики, истории и т.п.; ребенок способен к принятию собственных решений, опираясь на свои знания и умения в различных видах деятельности.</a:t>
            </a:r>
            <a:endParaRPr lang="ru-RU" sz="14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светлячок\Desktop\201781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Багетная рамка 2"/>
          <p:cNvSpPr/>
          <p:nvPr/>
        </p:nvSpPr>
        <p:spPr>
          <a:xfrm>
            <a:off x="1285852" y="0"/>
            <a:ext cx="6572296" cy="571480"/>
          </a:xfrm>
          <a:prstGeom prst="bevel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b="1" spc="-6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en-US" sz="2000" b="1" spc="-60" dirty="0" smtClean="0">
                <a:solidFill>
                  <a:srgbClr val="7030A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II.    </a:t>
            </a:r>
            <a:r>
              <a:rPr lang="ru-RU" sz="2000" b="1" spc="-60" dirty="0" smtClean="0">
                <a:solidFill>
                  <a:srgbClr val="7030A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СОДЕРЖАТЕЛЬНЫЙ  РАЗДЕЛ ПРОГРАММЫ</a:t>
            </a:r>
            <a:endParaRPr lang="ru-RU" sz="2000" dirty="0">
              <a:solidFill>
                <a:srgbClr val="7030A0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0" y="857232"/>
            <a:ext cx="4143372" cy="928694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Aft>
                <a:spcPts val="0"/>
              </a:spcAft>
            </a:pP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</a:rPr>
              <a:t>Описание образовательной деятельности</a:t>
            </a:r>
            <a:endParaRPr lang="ru-RU" sz="2400" dirty="0">
              <a:solidFill>
                <a:schemeClr val="accent6">
                  <a:lumMod val="75000"/>
                </a:schemeClr>
              </a:solidFill>
              <a:ea typeface="Calibri"/>
              <a:cs typeface="Times New Roman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929190" y="857232"/>
            <a:ext cx="4214810" cy="928694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 с семьями воспитанников</a:t>
            </a:r>
            <a:endParaRPr lang="ru-RU" sz="24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0034" y="1928802"/>
            <a:ext cx="80724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 smtClean="0">
                <a:latin typeface="Times New Roman"/>
                <a:ea typeface="Times New Roman"/>
                <a:cs typeface="Times New Roman"/>
              </a:rPr>
              <a:t>в соответствии с образовательными областями:</a:t>
            </a:r>
            <a:endParaRPr lang="ru-RU" sz="2400" dirty="0">
              <a:ea typeface="Calibri"/>
              <a:cs typeface="Times New Roman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571736" y="5357826"/>
            <a:ext cx="4786346" cy="500066"/>
          </a:xfrm>
          <a:prstGeom prst="rect">
            <a:avLst/>
          </a:prstGeom>
          <a:solidFill>
            <a:srgbClr val="49FD8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Социально-коммуникативное развитие</a:t>
            </a:r>
          </a:p>
          <a:p>
            <a:pPr algn="ctr"/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357554" y="2571744"/>
            <a:ext cx="3071834" cy="57148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Речевое развитие</a:t>
            </a:r>
          </a:p>
          <a:p>
            <a:pPr algn="ctr"/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786050" y="3286124"/>
            <a:ext cx="4214842" cy="500066"/>
          </a:xfrm>
          <a:prstGeom prst="rect">
            <a:avLst/>
          </a:prstGeom>
          <a:solidFill>
            <a:srgbClr val="FDF89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Физическое развитие</a:t>
            </a:r>
            <a:endParaRPr lang="ru-RU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571736" y="3929066"/>
            <a:ext cx="4786346" cy="50006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Художественно-эстетическое развитие</a:t>
            </a:r>
            <a:endParaRPr lang="ru-RU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428992" y="4643446"/>
            <a:ext cx="3214710" cy="50006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Познавательное развитие</a:t>
            </a:r>
            <a:endParaRPr lang="ru-RU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Выгнутая вправо стрелка 18"/>
          <p:cNvSpPr/>
          <p:nvPr/>
        </p:nvSpPr>
        <p:spPr>
          <a:xfrm>
            <a:off x="7858148" y="2214554"/>
            <a:ext cx="928694" cy="2571768"/>
          </a:xfrm>
          <a:prstGeom prst="curvedLef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0" name="Выгнутая влево стрелка 19"/>
          <p:cNvSpPr/>
          <p:nvPr/>
        </p:nvSpPr>
        <p:spPr>
          <a:xfrm>
            <a:off x="214282" y="2285992"/>
            <a:ext cx="1000132" cy="2643206"/>
          </a:xfrm>
          <a:prstGeom prst="curvedRigh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светлячок\Desktop\201781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785786" y="4000504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dirty="0"/>
          </a:p>
        </p:txBody>
      </p:sp>
      <p:sp>
        <p:nvSpPr>
          <p:cNvPr id="4" name="Багетная рамка 3"/>
          <p:cNvSpPr/>
          <p:nvPr/>
        </p:nvSpPr>
        <p:spPr>
          <a:xfrm>
            <a:off x="1643042" y="2214554"/>
            <a:ext cx="7215238" cy="4500594"/>
          </a:xfrm>
          <a:prstGeom prst="bevel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Речевое развитие включает  задачи: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-владение речью как средством общения и культуры;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-обогащение активного словаря; 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-развитие связной, грамматически правильной диалогической и монологической речи;</a:t>
            </a:r>
          </a:p>
          <a:p>
            <a:pPr>
              <a:buFontTx/>
              <a:buChar char="-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развитие речевого творчества; </a:t>
            </a:r>
          </a:p>
          <a:p>
            <a:pPr>
              <a:buFontTx/>
              <a:buChar char="-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развитие звуковой и интонационной культуры речи, фонематического слуха; </a:t>
            </a:r>
          </a:p>
          <a:p>
            <a:pPr>
              <a:buFontTx/>
              <a:buChar char="-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знакомство с книжной культурой, детской литературой, понимание на слух текстов различных жанров детской литературы; </a:t>
            </a:r>
          </a:p>
          <a:p>
            <a:pPr>
              <a:buFontTx/>
              <a:buChar char="-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формирование звуковой аналитико-синтетической активности как предпосылки обучения грамоте.</a:t>
            </a:r>
          </a:p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786182" y="0"/>
            <a:ext cx="3071834" cy="57148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Речевое развитие</a:t>
            </a:r>
          </a:p>
          <a:p>
            <a:pPr algn="ctr"/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Багетная рамка 5"/>
          <p:cNvSpPr/>
          <p:nvPr/>
        </p:nvSpPr>
        <p:spPr>
          <a:xfrm>
            <a:off x="285720" y="642918"/>
            <a:ext cx="8643998" cy="1500198"/>
          </a:xfrm>
          <a:prstGeom prst="bevel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Формирование устной речи и навыков речевого общения с окружающими на основе овладения литературным языком своего народа.</a:t>
            </a:r>
            <a:endParaRPr lang="ru-RU" dirty="0" smtClean="0">
              <a:solidFill>
                <a:srgbClr val="00206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57158" y="142852"/>
            <a:ext cx="8424936" cy="369730"/>
          </a:xfrm>
          <a:prstGeom prst="roundRect">
            <a:avLst>
              <a:gd name="adj" fmla="val 7023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Принципы развития речи</a:t>
            </a:r>
            <a:endParaRPr lang="ru-RU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7158" y="1000108"/>
            <a:ext cx="3875087" cy="620713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взаимосвязи сенсорного, умственного и речевого развития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286380" y="1000108"/>
            <a:ext cx="3390900" cy="59055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осознания явлений языка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1928802"/>
            <a:ext cx="3852863" cy="862013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коммуникативно-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деятельностного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подхода к развитию речи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572132" y="1928802"/>
            <a:ext cx="3571868" cy="862013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взаимосвязи работы над различными сторонами языка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00034" y="3000372"/>
            <a:ext cx="3709987" cy="92392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развития языкового чутья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072066" y="3000372"/>
            <a:ext cx="3390900" cy="92392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обогащения мотивации речевой деятельности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071538" y="4214818"/>
            <a:ext cx="6624637" cy="503238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обеспечения активной языковой практики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71472" y="5286388"/>
            <a:ext cx="7753350" cy="62388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Вариативная часть представлена национально-региональным компонентом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светлячок\Desktop\201781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Скругленный прямоугольник 3"/>
          <p:cNvSpPr/>
          <p:nvPr/>
        </p:nvSpPr>
        <p:spPr>
          <a:xfrm>
            <a:off x="285720" y="0"/>
            <a:ext cx="8572560" cy="642918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Основные направления работы по развитию речи детей</a:t>
            </a:r>
            <a:endParaRPr lang="ru-RU" sz="2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42976" y="1357298"/>
            <a:ext cx="1928826" cy="165732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словаря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714744" y="928670"/>
            <a:ext cx="2088232" cy="18002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звуковой культуры речи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215074" y="1500174"/>
            <a:ext cx="2000264" cy="18002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грамматического строя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215075" y="3786190"/>
            <a:ext cx="2000263" cy="18002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любви и интереса к художественному слову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786182" y="4714884"/>
            <a:ext cx="2088232" cy="18002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осознания явлений языка и речи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142976" y="3500438"/>
            <a:ext cx="2088232" cy="18002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связной речи</a:t>
            </a:r>
          </a:p>
        </p:txBody>
      </p:sp>
      <p:sp>
        <p:nvSpPr>
          <p:cNvPr id="17" name="Стрелка вправо 16"/>
          <p:cNvSpPr/>
          <p:nvPr/>
        </p:nvSpPr>
        <p:spPr>
          <a:xfrm>
            <a:off x="5857884" y="1785926"/>
            <a:ext cx="357190" cy="285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низ 17"/>
          <p:cNvSpPr/>
          <p:nvPr/>
        </p:nvSpPr>
        <p:spPr>
          <a:xfrm>
            <a:off x="6929454" y="3357562"/>
            <a:ext cx="285752" cy="3571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лево 18"/>
          <p:cNvSpPr/>
          <p:nvPr/>
        </p:nvSpPr>
        <p:spPr>
          <a:xfrm>
            <a:off x="5857884" y="4929198"/>
            <a:ext cx="357190" cy="28575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лево 19"/>
          <p:cNvSpPr/>
          <p:nvPr/>
        </p:nvSpPr>
        <p:spPr>
          <a:xfrm>
            <a:off x="3286116" y="5000636"/>
            <a:ext cx="428628" cy="28575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верх 20"/>
          <p:cNvSpPr/>
          <p:nvPr/>
        </p:nvSpPr>
        <p:spPr>
          <a:xfrm>
            <a:off x="2071670" y="3071810"/>
            <a:ext cx="285752" cy="35719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право 21"/>
          <p:cNvSpPr/>
          <p:nvPr/>
        </p:nvSpPr>
        <p:spPr>
          <a:xfrm>
            <a:off x="3143240" y="1714488"/>
            <a:ext cx="500066" cy="285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 вниз 22"/>
          <p:cNvSpPr/>
          <p:nvPr/>
        </p:nvSpPr>
        <p:spPr>
          <a:xfrm>
            <a:off x="4500562" y="714356"/>
            <a:ext cx="500066" cy="14287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светлячок\Desktop\201781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с двумя вырезанными соседними углами 3"/>
          <p:cNvSpPr/>
          <p:nvPr/>
        </p:nvSpPr>
        <p:spPr>
          <a:xfrm>
            <a:off x="214282" y="142852"/>
            <a:ext cx="8715436" cy="785818"/>
          </a:xfrm>
          <a:prstGeom prst="snip2Same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Способы поддержки детской инициативы</a:t>
            </a:r>
          </a:p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в речевом развитии</a:t>
            </a:r>
            <a:endParaRPr lang="ru-RU" sz="2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28662" y="2786058"/>
            <a:ext cx="7500990" cy="1071570"/>
          </a:xfrm>
          <a:prstGeom prst="rect">
            <a:avLst/>
          </a:prstGeom>
          <a:solidFill>
            <a:srgbClr val="DEF9FE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Виды деятельности с детьми;</a:t>
            </a:r>
          </a:p>
          <a:p>
            <a:pPr marL="285750" indent="-285750" algn="ctr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дидактических речевых игр;</a:t>
            </a:r>
          </a:p>
          <a:p>
            <a:pPr marL="285750" indent="-285750" algn="ctr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Речевое общение детей, в том числе на татарском языке</a:t>
            </a:r>
          </a:p>
          <a:p>
            <a:pPr marL="285750" indent="-285750" algn="ctr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86116" y="1285860"/>
            <a:ext cx="2736850" cy="9144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Позиция педагога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643570" y="4786322"/>
            <a:ext cx="2736850" cy="9144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условий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071670" y="4786322"/>
            <a:ext cx="2735262" cy="9144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детей</a:t>
            </a:r>
          </a:p>
        </p:txBody>
      </p:sp>
      <p:sp>
        <p:nvSpPr>
          <p:cNvPr id="9" name="Стрелка вниз 8"/>
          <p:cNvSpPr/>
          <p:nvPr/>
        </p:nvSpPr>
        <p:spPr>
          <a:xfrm>
            <a:off x="4500562" y="2214554"/>
            <a:ext cx="428628" cy="50006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верх 9"/>
          <p:cNvSpPr/>
          <p:nvPr/>
        </p:nvSpPr>
        <p:spPr>
          <a:xfrm>
            <a:off x="3143240" y="3929066"/>
            <a:ext cx="571504" cy="78581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верх 10"/>
          <p:cNvSpPr/>
          <p:nvPr/>
        </p:nvSpPr>
        <p:spPr>
          <a:xfrm>
            <a:off x="6715140" y="3929066"/>
            <a:ext cx="500066" cy="78581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светлячок\Desktop\201781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1500166" y="0"/>
            <a:ext cx="67151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Формы реализации образовательной области </a:t>
            </a:r>
          </a:p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«Речевое развитие»</a:t>
            </a:r>
            <a:endParaRPr lang="ru-RU" sz="2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3143240" y="2714620"/>
            <a:ext cx="3024336" cy="1293131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4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4">
                  <a:lumMod val="20000"/>
                  <a:lumOff val="80000"/>
                  <a:shade val="100000"/>
                  <a:satMod val="115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Чтение  художественной и познавательной литературы</a:t>
            </a:r>
          </a:p>
        </p:txBody>
      </p:sp>
      <p:sp>
        <p:nvSpPr>
          <p:cNvPr id="14" name="Овал 13"/>
          <p:cNvSpPr/>
          <p:nvPr/>
        </p:nvSpPr>
        <p:spPr>
          <a:xfrm>
            <a:off x="428596" y="1857364"/>
            <a:ext cx="1947866" cy="164307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ООД</a:t>
            </a:r>
            <a:endParaRPr lang="ru-RU" dirty="0"/>
          </a:p>
        </p:txBody>
      </p:sp>
      <p:sp>
        <p:nvSpPr>
          <p:cNvPr id="15" name="Овал 14"/>
          <p:cNvSpPr/>
          <p:nvPr/>
        </p:nvSpPr>
        <p:spPr>
          <a:xfrm>
            <a:off x="2571736" y="1000108"/>
            <a:ext cx="1857388" cy="1512888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Беседа, рассказ, диалог</a:t>
            </a:r>
          </a:p>
        </p:txBody>
      </p:sp>
      <p:sp>
        <p:nvSpPr>
          <p:cNvPr id="16" name="Овал 15"/>
          <p:cNvSpPr/>
          <p:nvPr/>
        </p:nvSpPr>
        <p:spPr>
          <a:xfrm>
            <a:off x="4714876" y="1000108"/>
            <a:ext cx="1857388" cy="1500198"/>
          </a:xfrm>
          <a:prstGeom prst="ellipse">
            <a:avLst/>
          </a:prstGeom>
          <a:solidFill>
            <a:srgbClr val="DEF9FE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(дидактическая, с правилами)</a:t>
            </a:r>
          </a:p>
        </p:txBody>
      </p:sp>
      <p:sp>
        <p:nvSpPr>
          <p:cNvPr id="17" name="Овал 16"/>
          <p:cNvSpPr/>
          <p:nvPr/>
        </p:nvSpPr>
        <p:spPr>
          <a:xfrm>
            <a:off x="1357290" y="3643314"/>
            <a:ext cx="2071702" cy="142876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Викторины, конкурсы</a:t>
            </a:r>
          </a:p>
        </p:txBody>
      </p:sp>
      <p:sp>
        <p:nvSpPr>
          <p:cNvPr id="18" name="Овал 17"/>
          <p:cNvSpPr/>
          <p:nvPr/>
        </p:nvSpPr>
        <p:spPr>
          <a:xfrm>
            <a:off x="6000760" y="3714752"/>
            <a:ext cx="2214578" cy="1255712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Проектная деятельность</a:t>
            </a:r>
          </a:p>
        </p:txBody>
      </p:sp>
      <p:sp>
        <p:nvSpPr>
          <p:cNvPr id="19" name="Овал 18"/>
          <p:cNvSpPr/>
          <p:nvPr/>
        </p:nvSpPr>
        <p:spPr>
          <a:xfrm>
            <a:off x="3500430" y="4429132"/>
            <a:ext cx="2428892" cy="1441450"/>
          </a:xfrm>
          <a:prstGeom prst="ellipse">
            <a:avLst/>
          </a:prstGeom>
          <a:solidFill>
            <a:srgbClr val="FFFF00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Экспериментирование</a:t>
            </a:r>
          </a:p>
        </p:txBody>
      </p:sp>
      <p:sp>
        <p:nvSpPr>
          <p:cNvPr id="20" name="Овал 19"/>
          <p:cNvSpPr/>
          <p:nvPr/>
        </p:nvSpPr>
        <p:spPr>
          <a:xfrm>
            <a:off x="6643702" y="1857364"/>
            <a:ext cx="1928826" cy="1571636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Коллекционирование</a:t>
            </a:r>
          </a:p>
        </p:txBody>
      </p:sp>
      <p:sp>
        <p:nvSpPr>
          <p:cNvPr id="21" name="Стрелка вправо 20"/>
          <p:cNvSpPr/>
          <p:nvPr/>
        </p:nvSpPr>
        <p:spPr>
          <a:xfrm rot="2280000">
            <a:off x="6494204" y="1973752"/>
            <a:ext cx="298996" cy="338728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низ 21"/>
          <p:cNvSpPr/>
          <p:nvPr/>
        </p:nvSpPr>
        <p:spPr>
          <a:xfrm rot="1080000">
            <a:off x="7143768" y="3429000"/>
            <a:ext cx="285752" cy="214314"/>
          </a:xfrm>
          <a:prstGeom prst="downArrow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 вниз 22"/>
          <p:cNvSpPr/>
          <p:nvPr/>
        </p:nvSpPr>
        <p:spPr>
          <a:xfrm rot="3000000">
            <a:off x="5857900" y="4646604"/>
            <a:ext cx="374268" cy="384965"/>
          </a:xfrm>
          <a:prstGeom prst="downArrow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 влево 23"/>
          <p:cNvSpPr/>
          <p:nvPr/>
        </p:nvSpPr>
        <p:spPr>
          <a:xfrm rot="1800000">
            <a:off x="3264753" y="4672158"/>
            <a:ext cx="342834" cy="336766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трелка влево 25"/>
          <p:cNvSpPr/>
          <p:nvPr/>
        </p:nvSpPr>
        <p:spPr>
          <a:xfrm rot="3660000">
            <a:off x="1554152" y="3477524"/>
            <a:ext cx="314144" cy="344935"/>
          </a:xfrm>
          <a:prstGeom prst="leftArrow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трелка вверх 26"/>
          <p:cNvSpPr/>
          <p:nvPr/>
        </p:nvSpPr>
        <p:spPr>
          <a:xfrm rot="3000000">
            <a:off x="2165686" y="1788386"/>
            <a:ext cx="392807" cy="428628"/>
          </a:xfrm>
          <a:prstGeom prst="upArrow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трелка вправо 27"/>
          <p:cNvSpPr/>
          <p:nvPr/>
        </p:nvSpPr>
        <p:spPr>
          <a:xfrm>
            <a:off x="4429124" y="1571612"/>
            <a:ext cx="214314" cy="285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светлячок\Desktop\201781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6627" name="Picture 3" descr="C:\Users\светлячок\Desktop\201781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91440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Aft>
                <a:spcPts val="1000"/>
              </a:spcAft>
            </a:pPr>
            <a:r>
              <a:rPr lang="ru-RU" sz="3200" b="1" spc="-40" dirty="0" smtClean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</a:rPr>
              <a:t>Основная образовательная программа </a:t>
            </a:r>
          </a:p>
          <a:p>
            <a:pPr lvl="0" algn="ctr">
              <a:spcAft>
                <a:spcPts val="1000"/>
              </a:spcAft>
            </a:pPr>
            <a:r>
              <a:rPr lang="ru-RU" sz="3200" b="1" spc="-40" dirty="0" smtClean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</a:rPr>
              <a:t>дошкольного образования – </a:t>
            </a:r>
          </a:p>
          <a:p>
            <a:pPr lvl="0" algn="ctr">
              <a:spcAft>
                <a:spcPts val="1000"/>
              </a:spcAft>
            </a:pPr>
            <a:r>
              <a:rPr lang="ru-RU" sz="3000" b="1" spc="-4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  <a:ea typeface="Times New Roman"/>
                <a:cs typeface="Times New Roman"/>
              </a:rPr>
              <a:t>Программа разрабатывается, утверждается и реализуется в дошкольном образовательном учреждении: </a:t>
            </a:r>
          </a:p>
          <a:p>
            <a:pPr lvl="0" algn="ctr">
              <a:spcAft>
                <a:spcPts val="1000"/>
              </a:spcAft>
            </a:pPr>
            <a:r>
              <a:rPr lang="ru-RU" sz="3000" b="1" spc="-40" dirty="0" smtClean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</a:rPr>
              <a:t>в соответствии </a:t>
            </a:r>
            <a:r>
              <a:rPr lang="ru-RU" sz="3000" b="1" spc="-4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  <a:ea typeface="Times New Roman"/>
                <a:cs typeface="Times New Roman"/>
              </a:rPr>
              <a:t>с федеральным                государственным  образовательным </a:t>
            </a:r>
          </a:p>
          <a:p>
            <a:pPr lvl="0" algn="ctr">
              <a:spcAft>
                <a:spcPts val="1000"/>
              </a:spcAft>
            </a:pPr>
            <a:r>
              <a:rPr lang="ru-RU" sz="3000" b="1" spc="-4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  <a:ea typeface="Times New Roman"/>
                <a:cs typeface="Times New Roman"/>
              </a:rPr>
              <a:t>    стандартом дошкольного образования;</a:t>
            </a:r>
          </a:p>
          <a:p>
            <a:pPr lvl="0">
              <a:spcAft>
                <a:spcPts val="1000"/>
              </a:spcAft>
            </a:pPr>
            <a:r>
              <a:rPr lang="ru-RU" sz="3000" b="1" spc="-40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                    </a:t>
            </a:r>
            <a:r>
              <a:rPr lang="ru-RU" sz="3000" b="1" spc="-40" dirty="0" smtClean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</a:rPr>
              <a:t>с учетом </a:t>
            </a:r>
            <a:r>
              <a:rPr lang="ru-RU" sz="3000" b="1" spc="-4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  <a:ea typeface="Times New Roman"/>
                <a:cs typeface="Times New Roman"/>
              </a:rPr>
              <a:t>с соответствующей примерной </a:t>
            </a:r>
          </a:p>
          <a:p>
            <a:pPr lvl="0" algn="ctr">
              <a:spcAft>
                <a:spcPts val="1000"/>
              </a:spcAft>
            </a:pPr>
            <a:r>
              <a:rPr lang="ru-RU" sz="3000" b="1" spc="-4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  <a:ea typeface="Times New Roman"/>
                <a:cs typeface="Times New Roman"/>
              </a:rPr>
              <a:t>             основной образовательной программой                дошкольного образования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светлячок\Desktop\201781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91440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 smtClean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Формы взаимодействия с семьями воспитанников</a:t>
            </a:r>
            <a:endParaRPr lang="ru-RU" sz="2200" dirty="0">
              <a:solidFill>
                <a:srgbClr val="7030A0"/>
              </a:solidFill>
              <a:latin typeface="Calibri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357166"/>
            <a:ext cx="9144000" cy="650083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Calibri" pitchFamily="34" charset="0"/>
              <a:buAutoNum type="arabicPeriod"/>
            </a:pP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Совместное формирование библиотеки для детей (познавательно-художественная литература, энциклопедии).</a:t>
            </a:r>
          </a:p>
          <a:p>
            <a:pPr marL="342900" indent="-342900">
              <a:buFont typeface="Calibri" pitchFamily="34" charset="0"/>
              <a:buAutoNum type="arabicPeriod"/>
            </a:pP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Собеседование с ребёнком в присутствии родителей. Проводится с целью определения речевого развития дошкольника и является тактичным способом налаживания общения с родителями, демонстрации возможностей ребёнка. Опосредованно предостерегает родителей от авторитарного управления  развитием ребёнка и жёсткой установки на результат.</a:t>
            </a:r>
          </a:p>
          <a:p>
            <a:pPr marL="342900" indent="-342900">
              <a:buFont typeface="Calibri" pitchFamily="34" charset="0"/>
              <a:buAutoNum type="arabicPeriod"/>
            </a:pP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Ознакомление родителей с деятельностью детей   (видеозапись). Использование видеоматериалов с целью проведения индивидуальных консультаций с родителями, где анализируется речевое развитие ребёнка, умение общаться со сверстниками. Выявление причин негативных тенденций и совместный с родителями поиск путей их преодоления.</a:t>
            </a:r>
          </a:p>
          <a:p>
            <a:pPr marL="342900" indent="-342900">
              <a:buFont typeface="Calibri" pitchFamily="34" charset="0"/>
              <a:buAutoNum type="arabicPeriod"/>
            </a:pP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Открытые мероприятия с детьми для родителей.</a:t>
            </a:r>
          </a:p>
          <a:p>
            <a:pPr marL="342900" indent="-342900">
              <a:buFont typeface="Calibri" pitchFamily="34" charset="0"/>
              <a:buAutoNum type="arabicPeriod"/>
            </a:pP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Организация партнёрской деятельности детей и взрослых на выставках, с целью обогащения коммуникативного опыта дошкольников; создания продуктов творческой  художественно-речевой деятельности (тематические альбомы с рассказами и т.п.) с целью развития речевых способностей и воображения.</a:t>
            </a:r>
          </a:p>
          <a:p>
            <a:pPr marL="342900" indent="-342900">
              <a:buFont typeface="Calibri" pitchFamily="34" charset="0"/>
              <a:buAutoNum type="arabicPeriod"/>
            </a:pP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Совместные досуги, праздники, литературные вечера на основе взаимодействия родителей и детей, в том числе на татарском языке.</a:t>
            </a:r>
          </a:p>
          <a:p>
            <a:pPr marL="342900" indent="-342900">
              <a:buFont typeface="Calibri" pitchFamily="34" charset="0"/>
              <a:buAutoNum type="arabicPeriod"/>
            </a:pP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Информирование родителей о содержании деятельности ДОУ по развитию речи,  их достижениях и интересах:</a:t>
            </a:r>
          </a:p>
          <a:p>
            <a:pPr marL="342900" indent="-342900">
              <a:buFont typeface="Calibri" pitchFamily="34" charset="0"/>
              <a:buAutoNum type="arabicPeriod"/>
            </a:pP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Создание в группе тематических выставок при участии родителей: «Дары природы», «История вещей», «Родной край», «Любимый город», «Профессии наших родителей», «Транспорт» и др. целью расширения кругозора и обогащению словаря дошкольников.</a:t>
            </a:r>
          </a:p>
          <a:p>
            <a:pPr marL="342900" indent="-342900">
              <a:buFont typeface="Calibri" pitchFamily="34" charset="0"/>
              <a:buAutoNum type="arabicPeriod"/>
            </a:pP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Совместная работа родителей, ребёнка и педагога по созданию альбома «Мои интересы и достижения» и др.; по подготовке тематических бесед «Мои любимые игрушки», «Игры детства моих родителей», «На пороге Новый год» и т.п.</a:t>
            </a:r>
          </a:p>
          <a:p>
            <a:pPr marL="342900" indent="-342900">
              <a:buFont typeface="Calibri" pitchFamily="34" charset="0"/>
              <a:buAutoNum type="arabicPeriod"/>
            </a:pP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Создание тематических выставок детских книг при участии семьи.</a:t>
            </a:r>
          </a:p>
          <a:p>
            <a:pPr marL="342900" indent="-342900">
              <a:buFont typeface="Calibri" pitchFamily="34" charset="0"/>
              <a:buAutoNum type="arabicPeriod"/>
            </a:pP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Тематические литературные и познавательные праздники «Вечер сказок», «Любимые стихи детства» с участием родителей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светлячок\Desktop\201781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214546" y="0"/>
            <a:ext cx="4071966" cy="357166"/>
          </a:xfrm>
          <a:prstGeom prst="rect">
            <a:avLst/>
          </a:prstGeom>
          <a:solidFill>
            <a:srgbClr val="FDF89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Физическое развитие</a:t>
            </a:r>
            <a:endParaRPr lang="ru-RU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Багетная рамка 3"/>
          <p:cNvSpPr/>
          <p:nvPr/>
        </p:nvSpPr>
        <p:spPr>
          <a:xfrm>
            <a:off x="0" y="428604"/>
            <a:ext cx="9144000" cy="6429396"/>
          </a:xfrm>
          <a:prstGeom prst="bevel">
            <a:avLst/>
          </a:prstGeom>
          <a:solidFill>
            <a:srgbClr val="FEFEC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17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гармоничное физическое развитие и формирование основ здорового образа жизни.</a:t>
            </a:r>
            <a:endParaRPr lang="ru-RU" sz="1700" dirty="0" smtClean="0">
              <a:solidFill>
                <a:srgbClr val="00206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  <a:endParaRPr lang="ru-RU" sz="2000" dirty="0" smtClean="0">
              <a:solidFill>
                <a:srgbClr val="002060"/>
              </a:solidFill>
              <a:latin typeface="Times New Roman" pitchFamily="18" charset="0"/>
              <a:ea typeface="Calibri" pitchFamily="34" charset="0"/>
              <a:cs typeface="Calibri" pitchFamily="34" charset="0"/>
            </a:endParaRPr>
          </a:p>
          <a:p>
            <a:pPr algn="just">
              <a:buFont typeface="Calibri" pitchFamily="34" charset="0"/>
              <a:buAutoNum type="arabicPeriod"/>
            </a:pPr>
            <a:r>
              <a:rPr lang="ru-RU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Оздоровительные:</a:t>
            </a:r>
            <a:endParaRPr lang="ru-RU" b="1" dirty="0" smtClean="0">
              <a:solidFill>
                <a:srgbClr val="7030A0"/>
              </a:solidFill>
              <a:latin typeface="Times New Roman" pitchFamily="18" charset="0"/>
              <a:ea typeface="Calibri" pitchFamily="34" charset="0"/>
              <a:cs typeface="Calibri" pitchFamily="34" charset="0"/>
            </a:endParaRPr>
          </a:p>
          <a:p>
            <a:pPr algn="just"/>
            <a:r>
              <a:rPr lang="ru-RU" sz="17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охрана жизни и укрепление здоровья, обеспечение нормального   функционирования всех органов и систем организм; </a:t>
            </a:r>
            <a:endParaRPr lang="ru-RU" sz="1700" dirty="0" smtClean="0">
              <a:solidFill>
                <a:srgbClr val="002060"/>
              </a:solidFill>
              <a:latin typeface="Times New Roman" pitchFamily="18" charset="0"/>
              <a:ea typeface="Calibri" pitchFamily="34" charset="0"/>
              <a:cs typeface="Calibri" pitchFamily="34" charset="0"/>
            </a:endParaRPr>
          </a:p>
          <a:p>
            <a:pPr algn="just"/>
            <a:r>
              <a:rPr lang="ru-RU" sz="17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всестороннее совершенствование физических качеств;</a:t>
            </a:r>
            <a:endParaRPr lang="ru-RU" sz="1700" dirty="0" smtClean="0">
              <a:solidFill>
                <a:srgbClr val="002060"/>
              </a:solidFill>
              <a:latin typeface="Times New Roman" pitchFamily="18" charset="0"/>
              <a:ea typeface="Calibri" pitchFamily="34" charset="0"/>
              <a:cs typeface="Calibri" pitchFamily="34" charset="0"/>
            </a:endParaRPr>
          </a:p>
          <a:p>
            <a:pPr algn="just"/>
            <a:r>
              <a:rPr lang="ru-RU" sz="17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повышение работоспособности и закаливание.</a:t>
            </a:r>
            <a:endParaRPr lang="ru-RU" sz="1700" dirty="0" smtClean="0">
              <a:solidFill>
                <a:srgbClr val="002060"/>
              </a:solidFill>
              <a:latin typeface="Times New Roman" pitchFamily="18" charset="0"/>
              <a:ea typeface="Calibri" pitchFamily="34" charset="0"/>
              <a:cs typeface="Calibri" pitchFamily="34" charset="0"/>
            </a:endParaRPr>
          </a:p>
          <a:p>
            <a:pPr algn="just"/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 </a:t>
            </a:r>
            <a:r>
              <a:rPr lang="ru-RU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Образовательные:</a:t>
            </a:r>
            <a:endParaRPr lang="ru-RU" b="1" dirty="0" smtClean="0">
              <a:solidFill>
                <a:srgbClr val="7030A0"/>
              </a:solidFill>
              <a:latin typeface="Times New Roman" pitchFamily="18" charset="0"/>
              <a:ea typeface="Calibri" pitchFamily="34" charset="0"/>
              <a:cs typeface="Calibri" pitchFamily="34" charset="0"/>
            </a:endParaRPr>
          </a:p>
          <a:p>
            <a:pPr algn="just"/>
            <a:r>
              <a:rPr lang="ru-RU" sz="17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формирование двигательных умений и навыков;</a:t>
            </a:r>
            <a:endParaRPr lang="ru-RU" sz="1700" dirty="0" smtClean="0">
              <a:solidFill>
                <a:srgbClr val="002060"/>
              </a:solidFill>
              <a:latin typeface="Times New Roman" pitchFamily="18" charset="0"/>
              <a:ea typeface="Calibri" pitchFamily="34" charset="0"/>
              <a:cs typeface="Calibri" pitchFamily="34" charset="0"/>
            </a:endParaRPr>
          </a:p>
          <a:p>
            <a:pPr algn="just"/>
            <a:r>
              <a:rPr lang="ru-RU" sz="17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овладение ребенком элементарными знаниями о своем организме, роли физических упражнений в его жизни, способах укрепления собственного здоровья.</a:t>
            </a:r>
            <a:endParaRPr lang="ru-RU" sz="1700" dirty="0" smtClean="0">
              <a:solidFill>
                <a:srgbClr val="002060"/>
              </a:solidFill>
              <a:latin typeface="Times New Roman" pitchFamily="18" charset="0"/>
              <a:ea typeface="Calibri" pitchFamily="34" charset="0"/>
              <a:cs typeface="Calibri" pitchFamily="34" charset="0"/>
            </a:endParaRPr>
          </a:p>
          <a:p>
            <a:pPr algn="just"/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 Воспитательные:</a:t>
            </a:r>
            <a:endParaRPr lang="ru-RU" b="1" dirty="0" smtClean="0">
              <a:solidFill>
                <a:srgbClr val="7030A0"/>
              </a:solidFill>
              <a:latin typeface="Times New Roman" pitchFamily="18" charset="0"/>
              <a:ea typeface="Calibri" pitchFamily="34" charset="0"/>
              <a:cs typeface="Calibri" pitchFamily="34" charset="0"/>
            </a:endParaRPr>
          </a:p>
          <a:p>
            <a:pPr algn="just"/>
            <a:r>
              <a:rPr lang="ru-RU" sz="17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формирование интереса и потребности в занятиях физическими упражнениями;</a:t>
            </a:r>
            <a:endParaRPr lang="ru-RU" sz="1700" dirty="0" smtClean="0">
              <a:solidFill>
                <a:srgbClr val="002060"/>
              </a:solidFill>
              <a:latin typeface="Times New Roman" pitchFamily="18" charset="0"/>
              <a:ea typeface="Calibri" pitchFamily="34" charset="0"/>
              <a:cs typeface="Calibri" pitchFamily="34" charset="0"/>
            </a:endParaRPr>
          </a:p>
          <a:p>
            <a:pPr algn="just"/>
            <a:r>
              <a:rPr lang="ru-RU" sz="17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разностороннее  гармоничное развитие ребенка (не только физическое, но и умственное, нравственное, эстетическое, трудовое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).</a:t>
            </a:r>
            <a:endParaRPr lang="ru-RU" dirty="0">
              <a:solidFill>
                <a:srgbClr val="002060"/>
              </a:solidFill>
              <a:latin typeface="Times New Roman" pitchFamily="18" charset="0"/>
              <a:ea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светлячок\Desktop\201781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 algn="ctr">
              <a:spcAft>
                <a:spcPts val="1000"/>
              </a:spcAft>
            </a:pP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Формы взаимодействия с семьями воспитанников и социальными партнерами</a:t>
            </a:r>
            <a:endParaRPr lang="ru-RU" sz="2400" dirty="0">
              <a:solidFill>
                <a:srgbClr val="7030A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714356"/>
            <a:ext cx="9144000" cy="614364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500"/>
              </a:spcBef>
              <a:spcAft>
                <a:spcPts val="500"/>
              </a:spcAft>
              <a:buFont typeface="Calibri" pitchFamily="34" charset="0"/>
              <a:buAutoNum type="arabicPeriod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Изучение состояния здоровья детей совместно со специалистами детской поликлиники, медицинским персоналом ДОУ и родителями. Ознакомление родителей с результатами.</a:t>
            </a:r>
          </a:p>
          <a:p>
            <a:pPr>
              <a:spcBef>
                <a:spcPts val="500"/>
              </a:spcBef>
              <a:spcAft>
                <a:spcPts val="500"/>
              </a:spcAft>
              <a:buFont typeface="Calibri" pitchFamily="34" charset="0"/>
              <a:buAutoNum type="arabicPeriod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Изучение условий семейного воспитания через анкетирование, посещение детей на дому и определение путей улучшения здоровья каждого ребёнка.</a:t>
            </a:r>
          </a:p>
          <a:p>
            <a:pPr>
              <a:spcBef>
                <a:spcPts val="500"/>
              </a:spcBef>
              <a:spcAft>
                <a:spcPts val="500"/>
              </a:spcAft>
              <a:buFont typeface="Calibri" pitchFamily="34" charset="0"/>
              <a:buAutoNum type="arabicPeriod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Формирование банка данных об особенностях развития и медико-педагогических  условиях жизни ребёнка в семье с целью разработки индивидуальных программ физкультурно-оздоровительной работы с детьми, направленной на укрепление их здоровья.</a:t>
            </a:r>
          </a:p>
          <a:p>
            <a:pPr>
              <a:spcBef>
                <a:spcPts val="500"/>
              </a:spcBef>
              <a:spcAft>
                <a:spcPts val="500"/>
              </a:spcAft>
              <a:buFont typeface="Calibri" pitchFamily="34" charset="0"/>
              <a:buAutoNum type="arabicPeriod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Создание условий для укрепления здоровья и снижения заболеваемости детей в ДОУ и семье</a:t>
            </a:r>
          </a:p>
          <a:p>
            <a:pPr>
              <a:spcBef>
                <a:spcPts val="500"/>
              </a:spcBef>
              <a:spcAft>
                <a:spcPts val="500"/>
              </a:spcAft>
              <a:buFont typeface="Calibri" pitchFamily="34" charset="0"/>
              <a:buAutoNum type="arabicPeriod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Организация целенаправленной работы по пропаганде здорового образа  жизни среди родителей.</a:t>
            </a:r>
          </a:p>
          <a:p>
            <a:pPr>
              <a:spcBef>
                <a:spcPts val="500"/>
              </a:spcBef>
              <a:spcAft>
                <a:spcPts val="500"/>
              </a:spcAft>
              <a:buFont typeface="Calibri" pitchFamily="34" charset="0"/>
              <a:buAutoNum type="arabicPeriod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Ознакомление родителей с содержанием и формами физкультурно-оздоровительной работы в ДОУ.</a:t>
            </a:r>
          </a:p>
          <a:p>
            <a:pPr>
              <a:spcBef>
                <a:spcPts val="500"/>
              </a:spcBef>
              <a:spcAft>
                <a:spcPts val="500"/>
              </a:spcAft>
              <a:buFont typeface="Calibri" pitchFamily="34" charset="0"/>
              <a:buAutoNum type="arabicPeriod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Тренинг для родителей по использованию приёмов и методов оздоровления (дыхательная и артикуляционная  гимнастика, физические упражнения и т.д.) с целью профилактики заболевания детей.</a:t>
            </a:r>
          </a:p>
          <a:p>
            <a:pPr>
              <a:spcBef>
                <a:spcPts val="500"/>
              </a:spcBef>
              <a:spcAft>
                <a:spcPts val="500"/>
              </a:spcAft>
              <a:buFont typeface="Calibri" pitchFamily="34" charset="0"/>
              <a:buAutoNum type="arabicPeriod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Согласование с родителями индивидуальных программ оздоровления, профилактических мероприятий, организованных в ДОУ.</a:t>
            </a: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светлячок\Desktop\201781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just">
              <a:spcBef>
                <a:spcPts val="500"/>
              </a:spcBef>
              <a:spcAft>
                <a:spcPts val="500"/>
              </a:spcAft>
              <a:buFontTx/>
              <a:buAutoNum type="arabicPeriod" startAt="9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Ознакомление родителей с нетрадиционными методами оздоровления детского организма.</a:t>
            </a:r>
          </a:p>
          <a:p>
            <a:pPr marL="342900" indent="-342900" algn="just">
              <a:spcBef>
                <a:spcPts val="500"/>
              </a:spcBef>
              <a:spcAft>
                <a:spcPts val="500"/>
              </a:spcAft>
              <a:buFontTx/>
              <a:buAutoNum type="arabicPeriod" startAt="9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Использование интерактивных методов для привлечения внимания родителей к физкультурно-оздоровительной сфере: организация конкурсов, викторин, проектов, развлечений и т.п.</a:t>
            </a:r>
          </a:p>
          <a:p>
            <a:pPr marL="342900" indent="-342900" algn="just">
              <a:spcBef>
                <a:spcPts val="500"/>
              </a:spcBef>
              <a:spcAft>
                <a:spcPts val="500"/>
              </a:spcAft>
              <a:buFontTx/>
              <a:buAutoNum type="arabicPeriod" startAt="9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Пропаганда и освещение опыта семейного воспитания по физическому развитию детей и расширения представлений родителей о формах семейного досуга.</a:t>
            </a:r>
          </a:p>
          <a:p>
            <a:pPr marL="342900" indent="-342900" algn="just">
              <a:spcBef>
                <a:spcPts val="500"/>
              </a:spcBef>
              <a:spcAft>
                <a:spcPts val="500"/>
              </a:spcAft>
              <a:buFontTx/>
              <a:buAutoNum type="arabicPeriod" startAt="9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Консультативная, санитарно-просветительская и медико-педагогическая помощь семьям с учётом преобладающих запросов родителей на основе связи ДОУ с медицинскими учреждениями.</a:t>
            </a:r>
            <a:endParaRPr lang="ru-RU" dirty="0" smtClean="0">
              <a:solidFill>
                <a:srgbClr val="002060"/>
              </a:solidFill>
              <a:latin typeface="Calibri" pitchFamily="34" charset="0"/>
              <a:cs typeface="Times New Roman" pitchFamily="18" charset="0"/>
            </a:endParaRPr>
          </a:p>
          <a:p>
            <a:pPr marL="342900" indent="-342900" algn="just">
              <a:spcBef>
                <a:spcPts val="500"/>
              </a:spcBef>
              <a:spcAft>
                <a:spcPts val="500"/>
              </a:spcAft>
              <a:buFontTx/>
              <a:buAutoNum type="arabicPeriod" startAt="9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Организации дискуссий с элементами практикума по вопросам физического развития и воспитания детей.</a:t>
            </a:r>
            <a:endParaRPr lang="ru-RU" dirty="0" smtClean="0">
              <a:solidFill>
                <a:srgbClr val="002060"/>
              </a:solidFill>
              <a:latin typeface="Calibri" pitchFamily="34" charset="0"/>
              <a:cs typeface="Times New Roman" pitchFamily="18" charset="0"/>
            </a:endParaRPr>
          </a:p>
          <a:p>
            <a:pPr marL="342900" indent="-342900" algn="just">
              <a:spcBef>
                <a:spcPts val="500"/>
              </a:spcBef>
              <a:spcAft>
                <a:spcPts val="500"/>
              </a:spcAft>
              <a:buFontTx/>
              <a:buAutoNum type="arabicPeriod" startAt="9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Проведение дней открытых дверей, вечеров вопросов и ответов, совместных развлечений с целью знакомства родителей с формами физкультурно-оздоровительной работы в ДОУ.</a:t>
            </a:r>
          </a:p>
          <a:p>
            <a:pPr marL="342900" indent="-342900" algn="just">
              <a:spcBef>
                <a:spcPts val="500"/>
              </a:spcBef>
              <a:spcAft>
                <a:spcPts val="500"/>
              </a:spcAft>
              <a:buFontTx/>
              <a:buAutoNum type="arabicPeriod" startAt="9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Определение  и использование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здоровьесберегающих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технологий.</a:t>
            </a:r>
            <a:endParaRPr lang="ru-RU" dirty="0" smtClean="0">
              <a:solidFill>
                <a:srgbClr val="002060"/>
              </a:solidFill>
              <a:latin typeface="Calibri" pitchFamily="34" charset="0"/>
              <a:cs typeface="Times New Roman" pitchFamily="18" charset="0"/>
            </a:endParaRPr>
          </a:p>
          <a:p>
            <a:pPr marL="342900" indent="-342900" algn="just">
              <a:spcBef>
                <a:spcPts val="500"/>
              </a:spcBef>
              <a:spcAft>
                <a:spcPts val="500"/>
              </a:spcAft>
              <a:buFontTx/>
              <a:buAutoNum type="arabicPeriod" startAt="9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Правовое просвещение родителей на основе изучения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социокультурного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состояния родителей с целью повышения эффективности взаимодействия семьи и ДОУ, способствующего укреплению семьи, становлению гражданственности воспитанников, повышению имиджа ДОУ и уважению педагогов.</a:t>
            </a:r>
            <a:endParaRPr lang="ru-RU" dirty="0">
              <a:solidFill>
                <a:srgbClr val="002060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светлячок\Desktop\201781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14290"/>
            <a:ext cx="9144000" cy="6858000"/>
          </a:xfrm>
          <a:prstGeom prst="rect">
            <a:avLst/>
          </a:prstGeom>
          <a:noFill/>
        </p:spPr>
      </p:pic>
      <p:sp>
        <p:nvSpPr>
          <p:cNvPr id="4" name="Овал 3"/>
          <p:cNvSpPr/>
          <p:nvPr/>
        </p:nvSpPr>
        <p:spPr>
          <a:xfrm>
            <a:off x="1142976" y="1857364"/>
            <a:ext cx="2736850" cy="2663825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условий в зале, площадке, группе</a:t>
            </a:r>
          </a:p>
        </p:txBody>
      </p:sp>
      <p:sp>
        <p:nvSpPr>
          <p:cNvPr id="5" name="Овал 4"/>
          <p:cNvSpPr/>
          <p:nvPr/>
        </p:nvSpPr>
        <p:spPr>
          <a:xfrm>
            <a:off x="5500694" y="1857364"/>
            <a:ext cx="2736850" cy="2663825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разнообразных форм двигательной активности</a:t>
            </a:r>
          </a:p>
        </p:txBody>
      </p:sp>
      <p:sp>
        <p:nvSpPr>
          <p:cNvPr id="6" name="Овал 5"/>
          <p:cNvSpPr/>
          <p:nvPr/>
        </p:nvSpPr>
        <p:spPr>
          <a:xfrm>
            <a:off x="3214678" y="4000504"/>
            <a:ext cx="3073400" cy="2665412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Способствовать стремлению к расширению двигательной самостоятельности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714480" y="357166"/>
            <a:ext cx="5905500" cy="914400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Способы поддержки детской инициативы</a:t>
            </a:r>
          </a:p>
        </p:txBody>
      </p:sp>
      <p:sp>
        <p:nvSpPr>
          <p:cNvPr id="8" name="Стрелка вниз 7"/>
          <p:cNvSpPr/>
          <p:nvPr/>
        </p:nvSpPr>
        <p:spPr>
          <a:xfrm>
            <a:off x="2357422" y="1285860"/>
            <a:ext cx="500066" cy="571504"/>
          </a:xfrm>
          <a:prstGeom prst="downArrow">
            <a:avLst>
              <a:gd name="adj1" fmla="val 33376"/>
              <a:gd name="adj2" fmla="val 50000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6643702" y="1285860"/>
            <a:ext cx="357190" cy="571504"/>
          </a:xfrm>
          <a:prstGeom prst="down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>
            <a:off x="4500562" y="1285860"/>
            <a:ext cx="428628" cy="2643206"/>
          </a:xfrm>
          <a:prstGeom prst="down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светлячок\Desktop\201781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857356" y="214290"/>
            <a:ext cx="5715040" cy="50006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Художественно-эстетическое развитие</a:t>
            </a:r>
            <a:endParaRPr lang="ru-RU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4282" y="1500174"/>
            <a:ext cx="4500594" cy="50960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Художественное творчество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071670" y="928670"/>
            <a:ext cx="4286280" cy="3571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НАПРАВЛЕНИЯ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00628" y="1500174"/>
            <a:ext cx="3829047" cy="47785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Музыкальное развитие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0" y="2205038"/>
            <a:ext cx="4786313" cy="456406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spcBef>
                <a:spcPts val="500"/>
              </a:spcBef>
            </a:pPr>
            <a:r>
              <a:rPr lang="ru-RU" sz="14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Эстетизация</a:t>
            </a:r>
            <a:r>
              <a:rPr lang="ru-RU" sz="1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предметно-развивающей среды и быта в целом. </a:t>
            </a:r>
            <a:endParaRPr lang="ru-RU" sz="1400" b="1" dirty="0">
              <a:solidFill>
                <a:srgbClr val="FFFFFF"/>
              </a:solidFill>
              <a:ea typeface="Calibri" pitchFamily="34" charset="0"/>
              <a:cs typeface="Times New Roman" pitchFamily="18" charset="0"/>
            </a:endParaRPr>
          </a:p>
          <a:p>
            <a:pPr algn="just">
              <a:spcBef>
                <a:spcPts val="500"/>
              </a:spcBef>
            </a:pPr>
            <a:r>
              <a:rPr lang="ru-RU" sz="1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Культурное   обогащение содержания изобра­зительной деятельности, в соответ­ствии с особенностями познаватель­ного развития детей разных возрас­тов.</a:t>
            </a:r>
            <a:endParaRPr lang="ru-RU" sz="1400" b="1" dirty="0">
              <a:solidFill>
                <a:srgbClr val="FFFFFF"/>
              </a:solidFill>
              <a:ea typeface="Calibri" pitchFamily="34" charset="0"/>
              <a:cs typeface="Calibri" pitchFamily="34" charset="0"/>
            </a:endParaRPr>
          </a:p>
          <a:p>
            <a:pPr algn="just">
              <a:spcBef>
                <a:spcPts val="500"/>
              </a:spcBef>
            </a:pPr>
            <a:r>
              <a:rPr lang="ru-RU" sz="1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Взаимосвязь продуктивной деятельности с другими видами детской активности.</a:t>
            </a:r>
            <a:endParaRPr lang="ru-RU" sz="1400" b="1" dirty="0">
              <a:solidFill>
                <a:srgbClr val="FFFFFF"/>
              </a:solidFill>
              <a:ea typeface="Calibri" pitchFamily="34" charset="0"/>
              <a:cs typeface="Calibri" pitchFamily="34" charset="0"/>
            </a:endParaRPr>
          </a:p>
          <a:p>
            <a:pPr algn="just">
              <a:spcBef>
                <a:spcPts val="500"/>
              </a:spcBef>
            </a:pPr>
            <a:r>
              <a:rPr lang="ru-RU" sz="1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Интеграция различных ви­дов изобразительного искусства и ху­дожественной деятельности.</a:t>
            </a:r>
            <a:endParaRPr lang="ru-RU" sz="1400" b="1" dirty="0">
              <a:solidFill>
                <a:srgbClr val="FFFFFF"/>
              </a:solidFill>
              <a:ea typeface="Calibri" pitchFamily="34" charset="0"/>
              <a:cs typeface="Calibri" pitchFamily="34" charset="0"/>
            </a:endParaRPr>
          </a:p>
          <a:p>
            <a:pPr algn="just">
              <a:spcBef>
                <a:spcPts val="500"/>
              </a:spcBef>
            </a:pPr>
            <a:r>
              <a:rPr lang="ru-RU" sz="1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Эстетический ориентир на общечеловеческие ценности Обогащение сенсорно-чувственного опыта.</a:t>
            </a:r>
            <a:endParaRPr lang="ru-RU" sz="1400" b="1" dirty="0">
              <a:solidFill>
                <a:srgbClr val="FFFFFF"/>
              </a:solidFill>
              <a:ea typeface="Calibri" pitchFamily="34" charset="0"/>
              <a:cs typeface="Calibri" pitchFamily="34" charset="0"/>
            </a:endParaRPr>
          </a:p>
          <a:p>
            <a:pPr algn="just">
              <a:spcBef>
                <a:spcPts val="500"/>
              </a:spcBef>
            </a:pPr>
            <a:r>
              <a:rPr lang="ru-RU" sz="1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Организация информационного по­ля - основы для развития образных представлений.</a:t>
            </a:r>
            <a:endParaRPr lang="ru-RU" sz="1400" b="1" dirty="0">
              <a:solidFill>
                <a:srgbClr val="FFFFFF"/>
              </a:solidFill>
              <a:ea typeface="Calibri" pitchFamily="34" charset="0"/>
              <a:cs typeface="Calibri" pitchFamily="34" charset="0"/>
            </a:endParaRPr>
          </a:p>
          <a:p>
            <a:pPr algn="just">
              <a:spcBef>
                <a:spcPts val="500"/>
              </a:spcBef>
            </a:pPr>
            <a:r>
              <a:rPr lang="ru-RU" sz="1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Взаимосвязь обобщённых представлений и спосо­бов действий, направленных на созда­ние выразительного художественного образа.</a:t>
            </a:r>
            <a:endParaRPr lang="ru-RU" sz="1400" b="1" dirty="0">
              <a:solidFill>
                <a:srgbClr val="FFFFFF"/>
              </a:solidFill>
              <a:ea typeface="Calibri" pitchFamily="34" charset="0"/>
              <a:cs typeface="Calibri" pitchFamily="34" charset="0"/>
            </a:endParaRPr>
          </a:p>
          <a:p>
            <a:pPr algn="just">
              <a:spcBef>
                <a:spcPts val="500"/>
              </a:spcBef>
            </a:pPr>
            <a:r>
              <a:rPr lang="ru-RU" sz="1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Естественная ра­дость эстетического восприятия, чувствования и деяния, сохранение непосредственности эстетических ре­акций, эмоциональной открытости.</a:t>
            </a:r>
            <a:endParaRPr lang="ru-RU" sz="1400" b="1" dirty="0">
              <a:solidFill>
                <a:srgbClr val="FFFFFF"/>
              </a:solidFill>
              <a:ea typeface="Calibri" pitchFamily="34" charset="0"/>
              <a:cs typeface="Calibri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000628" y="2214554"/>
            <a:ext cx="3814760" cy="22860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музыкальности детей и их способности эмоционально воспринимать музыку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музыкально-художественной деятельности;</a:t>
            </a: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Приобщение к музыкальному искусству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 Развитие воображения и творческой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активности</a:t>
            </a:r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1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000628" y="4786322"/>
            <a:ext cx="3849685" cy="71438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Творческое конструирование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000628" y="5715016"/>
            <a:ext cx="3848097" cy="92867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замысла,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воплощение замысла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светлячок\Desktop\201781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857356" y="0"/>
            <a:ext cx="62865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Образовательная область  </a:t>
            </a:r>
          </a:p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«Художественно-эстетическое развитие»</a:t>
            </a:r>
          </a:p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Обязательная часть</a:t>
            </a:r>
            <a:endParaRPr lang="ru-RU" sz="2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1285860"/>
            <a:ext cx="5715008" cy="12858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Цель: 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Достижение целей формирования интереса к эстетической стороне окружающей действительности, удовлетворение потребности детей в самовыражении.</a:t>
            </a:r>
            <a:endParaRPr lang="ru-RU" b="1" dirty="0" smtClean="0">
              <a:solidFill>
                <a:srgbClr val="00206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928794" y="2714620"/>
            <a:ext cx="7215206" cy="414338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  <a:endParaRPr lang="ru-RU" sz="2400" b="1" dirty="0" smtClean="0">
              <a:solidFill>
                <a:srgbClr val="7030A0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>
              <a:spcBef>
                <a:spcPts val="500"/>
              </a:spcBef>
              <a:buFont typeface="Calibri" pitchFamily="34" charset="0"/>
              <a:buAutoNum type="arabicPeriod"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Развитие предпосылок ценностно-смыслового восприятия и понимания произведений искусства (словесного, музыкального, изобразительного), мира природы.</a:t>
            </a:r>
          </a:p>
          <a:p>
            <a:pPr>
              <a:spcAft>
                <a:spcPts val="1000"/>
              </a:spcAft>
              <a:buFont typeface="Calibri" pitchFamily="34" charset="0"/>
              <a:buAutoNum type="arabicPeriod"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Становление эстетического отношения к окружающему миру.</a:t>
            </a:r>
          </a:p>
          <a:p>
            <a:pPr>
              <a:spcAft>
                <a:spcPts val="1000"/>
              </a:spcAft>
              <a:buFont typeface="Calibri" pitchFamily="34" charset="0"/>
              <a:buAutoNum type="arabicPeriod"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Формирование элементарных представлений о видах искусства.</a:t>
            </a:r>
          </a:p>
          <a:p>
            <a:pPr>
              <a:spcAft>
                <a:spcPts val="1000"/>
              </a:spcAft>
              <a:buFont typeface="Calibri" pitchFamily="34" charset="0"/>
              <a:buAutoNum type="arabicPeriod"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Восприятие музыки, художественной литературы, фольклора.</a:t>
            </a:r>
          </a:p>
          <a:p>
            <a:pPr>
              <a:spcAft>
                <a:spcPts val="1000"/>
              </a:spcAft>
              <a:buFont typeface="Calibri" pitchFamily="34" charset="0"/>
              <a:buAutoNum type="arabicPeriod"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Стимулирование сопереживания персонажам художественных произведений.</a:t>
            </a:r>
          </a:p>
          <a:p>
            <a:pPr>
              <a:spcAft>
                <a:spcPts val="1000"/>
              </a:spcAft>
              <a:buFont typeface="Calibri" pitchFamily="34" charset="0"/>
              <a:buAutoNum type="arabicPeriod"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Реализация самостоятельной творческой деятельности детей (изобразительной, конструктивно-модельной, музыкальной и др.)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светлячок\Desktop\201781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286000" y="31058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Багетная рамка 3"/>
          <p:cNvSpPr/>
          <p:nvPr/>
        </p:nvSpPr>
        <p:spPr>
          <a:xfrm>
            <a:off x="214282" y="0"/>
            <a:ext cx="8358246" cy="857232"/>
          </a:xfrm>
          <a:prstGeom prst="bevel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Основные направления музыкального развития детей</a:t>
            </a:r>
          </a:p>
          <a:p>
            <a:pPr algn="ctr"/>
            <a:endParaRPr lang="ru-RU" dirty="0"/>
          </a:p>
        </p:txBody>
      </p:sp>
      <p:sp>
        <p:nvSpPr>
          <p:cNvPr id="5" name="Багетная рамка 4"/>
          <p:cNvSpPr/>
          <p:nvPr/>
        </p:nvSpPr>
        <p:spPr>
          <a:xfrm>
            <a:off x="285720" y="1928802"/>
            <a:ext cx="2428892" cy="1071570"/>
          </a:xfrm>
          <a:prstGeom prst="bevel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47E5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Слушание</a:t>
            </a:r>
            <a:endParaRPr lang="ru-RU" b="1" dirty="0">
              <a:solidFill>
                <a:srgbClr val="F47E5A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Багетная рамка 5"/>
          <p:cNvSpPr/>
          <p:nvPr/>
        </p:nvSpPr>
        <p:spPr>
          <a:xfrm>
            <a:off x="6786578" y="1928802"/>
            <a:ext cx="2071702" cy="1071570"/>
          </a:xfrm>
          <a:prstGeom prst="bevel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47E5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Пение</a:t>
            </a:r>
            <a:endParaRPr lang="ru-RU" b="1" dirty="0">
              <a:solidFill>
                <a:srgbClr val="F47E5A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Багетная рамка 6"/>
          <p:cNvSpPr/>
          <p:nvPr/>
        </p:nvSpPr>
        <p:spPr>
          <a:xfrm>
            <a:off x="1214414" y="3357562"/>
            <a:ext cx="3214710" cy="1928826"/>
          </a:xfrm>
          <a:prstGeom prst="bevel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47E5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на детских музыкальных инструментах</a:t>
            </a:r>
            <a:endParaRPr lang="ru-RU" b="1" dirty="0">
              <a:solidFill>
                <a:srgbClr val="F47E5A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Багетная рамка 7"/>
          <p:cNvSpPr/>
          <p:nvPr/>
        </p:nvSpPr>
        <p:spPr>
          <a:xfrm>
            <a:off x="5000628" y="3357562"/>
            <a:ext cx="3357586" cy="1928826"/>
          </a:xfrm>
          <a:prstGeom prst="bevel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47E5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творчества: музыкального, песенного, танцевального</a:t>
            </a:r>
            <a:endParaRPr lang="ru-RU" dirty="0"/>
          </a:p>
        </p:txBody>
      </p:sp>
      <p:sp>
        <p:nvSpPr>
          <p:cNvPr id="9" name="Багетная рамка 8"/>
          <p:cNvSpPr/>
          <p:nvPr/>
        </p:nvSpPr>
        <p:spPr>
          <a:xfrm>
            <a:off x="3286116" y="1285860"/>
            <a:ext cx="2786082" cy="1571636"/>
          </a:xfrm>
          <a:prstGeom prst="bevel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47E5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Музыкально-ритмические движения</a:t>
            </a:r>
            <a:endParaRPr lang="ru-RU" b="1" dirty="0">
              <a:solidFill>
                <a:srgbClr val="F47E5A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трелка вниз 9"/>
          <p:cNvSpPr/>
          <p:nvPr/>
        </p:nvSpPr>
        <p:spPr>
          <a:xfrm>
            <a:off x="4572000" y="857232"/>
            <a:ext cx="142876" cy="357190"/>
          </a:xfrm>
          <a:prstGeom prst="down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>
            <a:off x="7643834" y="928670"/>
            <a:ext cx="142876" cy="928694"/>
          </a:xfrm>
          <a:prstGeom prst="down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>
            <a:off x="1357290" y="928670"/>
            <a:ext cx="142876" cy="928694"/>
          </a:xfrm>
          <a:prstGeom prst="down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>
            <a:off x="2928926" y="928670"/>
            <a:ext cx="142876" cy="2286016"/>
          </a:xfrm>
          <a:prstGeom prst="down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>
            <a:off x="6357950" y="857232"/>
            <a:ext cx="214314" cy="2428892"/>
          </a:xfrm>
          <a:prstGeom prst="down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3" descr="C:\Users\светлячок\Desktop\About-U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7446" y="0"/>
            <a:ext cx="9161446" cy="6861484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786050" y="1785926"/>
            <a:ext cx="184730" cy="4234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spcAft>
                <a:spcPts val="1000"/>
              </a:spcAft>
            </a:pPr>
            <a:endParaRPr lang="ru-RU" sz="1600" dirty="0">
              <a:solidFill>
                <a:srgbClr val="FF000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5" name="Багетная рамка 4"/>
          <p:cNvSpPr/>
          <p:nvPr/>
        </p:nvSpPr>
        <p:spPr>
          <a:xfrm>
            <a:off x="1071538" y="0"/>
            <a:ext cx="6572296" cy="571480"/>
          </a:xfrm>
          <a:prstGeom prst="bevel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 smtClean="0">
              <a:solidFill>
                <a:srgbClr val="7030A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Формы  работы  с детьми</a:t>
            </a:r>
            <a:endParaRPr lang="ru-RU" sz="2400" dirty="0" smtClean="0">
              <a:solidFill>
                <a:srgbClr val="7030A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714612" y="928670"/>
            <a:ext cx="3390900" cy="305117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15000"/>
              </a:lnSpc>
            </a:pP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Развитие  музыкально-художественной деятельности;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ctr">
              <a:lnSpc>
                <a:spcPct val="115000"/>
              </a:lnSpc>
            </a:pP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приобщение к музыкальному искусству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57158" y="2714620"/>
            <a:ext cx="2160587" cy="131127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Приобщение  к  изобразительному искусству</a:t>
            </a:r>
            <a:endParaRPr lang="ru-RU" sz="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0" y="1000108"/>
            <a:ext cx="1901825" cy="130492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1">
              <a:lnSpc>
                <a:spcPct val="115000"/>
              </a:lnSpc>
              <a:spcBef>
                <a:spcPts val="500"/>
              </a:spcBef>
              <a:tabLst>
                <a:tab pos="228600" algn="l"/>
              </a:tabLst>
            </a:pP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Развитие</a:t>
            </a:r>
            <a:endParaRPr lang="ru-RU" sz="2000" dirty="0">
              <a:solidFill>
                <a:srgbClr val="C00000"/>
              </a:solidFill>
              <a:ea typeface="Calibri" pitchFamily="34" charset="0"/>
              <a:cs typeface="Times New Roman" pitchFamily="18" charset="0"/>
            </a:endParaRPr>
          </a:p>
          <a:p>
            <a:pPr algn="ctr">
              <a:lnSpc>
                <a:spcPct val="115000"/>
              </a:lnSpc>
              <a:tabLst>
                <a:tab pos="228600" algn="l"/>
              </a:tabLst>
            </a:pP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детского творчества</a:t>
            </a:r>
            <a:endParaRPr lang="ru-RU" sz="2000" dirty="0">
              <a:solidFill>
                <a:srgbClr val="C00000"/>
              </a:solidFill>
              <a:ea typeface="Calibri" pitchFamily="34" charset="0"/>
              <a:cs typeface="Calibri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429388" y="928670"/>
            <a:ext cx="2286016" cy="130492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Развитие продуктивной деятельности </a:t>
            </a:r>
            <a:endParaRPr lang="ru-RU" sz="2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500826" y="2500306"/>
            <a:ext cx="2428892" cy="164307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Рисование, лепка, аппликация, конструирование</a:t>
            </a:r>
          </a:p>
        </p:txBody>
      </p:sp>
      <p:sp>
        <p:nvSpPr>
          <p:cNvPr id="11" name="Стрелка вниз 10"/>
          <p:cNvSpPr/>
          <p:nvPr/>
        </p:nvSpPr>
        <p:spPr>
          <a:xfrm>
            <a:off x="1357290" y="642918"/>
            <a:ext cx="142876" cy="285752"/>
          </a:xfrm>
          <a:prstGeom prst="down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>
            <a:off x="2071670" y="642918"/>
            <a:ext cx="214314" cy="2000264"/>
          </a:xfrm>
          <a:prstGeom prst="down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>
            <a:off x="4143372" y="642918"/>
            <a:ext cx="214314" cy="285752"/>
          </a:xfrm>
          <a:prstGeom prst="down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>
            <a:off x="7072330" y="642918"/>
            <a:ext cx="214314" cy="285752"/>
          </a:xfrm>
          <a:prstGeom prst="down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>
            <a:off x="7500958" y="2214554"/>
            <a:ext cx="142876" cy="285752"/>
          </a:xfrm>
          <a:prstGeom prst="down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светлячок\Desktop\201781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Багетная рамка 4"/>
          <p:cNvSpPr/>
          <p:nvPr/>
        </p:nvSpPr>
        <p:spPr>
          <a:xfrm>
            <a:off x="1357290" y="0"/>
            <a:ext cx="6786610" cy="785794"/>
          </a:xfrm>
          <a:prstGeom prst="bevel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Формы взаимодействия с семьями воспитанников </a:t>
            </a:r>
          </a:p>
          <a:p>
            <a:pPr algn="ctr"/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ОО «Художественно-эстетическое развитие» </a:t>
            </a:r>
            <a:endParaRPr lang="ru-RU" dirty="0">
              <a:solidFill>
                <a:srgbClr val="7030A0"/>
              </a:solidFill>
              <a:latin typeface="Calibri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857232"/>
            <a:ext cx="9144000" cy="592469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>
              <a:spcAft>
                <a:spcPts val="1000"/>
              </a:spcAft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1. Совместная организация выставок произведений искусства (декоративно-прикладного) с целью обогащения художественно-эстетических представлений детей.</a:t>
            </a:r>
            <a:endParaRPr lang="ru-RU" sz="1600" b="1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algn="just">
              <a:spcAft>
                <a:spcPts val="1000"/>
              </a:spcAft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2. Организация и проведение конкурсов и выставок детского творчества.</a:t>
            </a:r>
            <a:endParaRPr lang="ru-RU" sz="1600" b="1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algn="just">
              <a:spcAft>
                <a:spcPts val="1000"/>
              </a:spcAft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3. Анкетирование родителей с целью изучения их представлений об эстетическом воспитании детей.</a:t>
            </a:r>
            <a:endParaRPr lang="ru-RU" sz="1600" b="1" dirty="0" smtClean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algn="just">
              <a:spcAft>
                <a:spcPts val="1000"/>
              </a:spcAft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4. Организация тематических консультаций, папок-передвижек по разным направлениям художественно-эстетического воспитания ребёнка </a:t>
            </a:r>
          </a:p>
          <a:p>
            <a:pPr algn="just">
              <a:spcAft>
                <a:spcPts val="1000"/>
              </a:spcAft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5. Организация мероприятий, направленных на распространение семейного опыта художественно-эстетического воспитания ребёнка («Круглый стол», средства массовой информации, альбомы семейного воспитания и др.)</a:t>
            </a:r>
            <a:endParaRPr lang="ru-RU" sz="1600" b="1" dirty="0" smtClean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algn="just">
              <a:spcAft>
                <a:spcPts val="1000"/>
              </a:spcAft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6. Участие родителей и детей в театрализованной деятельности 7.  Проведение праздников, досугов, литературных и музыкальных вечеров с привлечением родителей.</a:t>
            </a:r>
            <a:endParaRPr lang="ru-RU" sz="1600" b="1" dirty="0" smtClean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algn="just">
              <a:spcAft>
                <a:spcPts val="1000"/>
              </a:spcAft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8. Приобщение к театрализованному и музыкальному искусству через аудио- и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видиотеку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. Регулирование тематического подбора для детского восприятия.</a:t>
            </a:r>
            <a:endParaRPr lang="ru-RU" sz="1600" b="1" dirty="0" smtClean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algn="just">
              <a:spcAft>
                <a:spcPts val="1000"/>
              </a:spcAft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9.  Организация выставок детских работ и совместных тематических выставок детей и родителей.</a:t>
            </a:r>
            <a:endParaRPr lang="ru-RU" sz="1600" b="1" dirty="0" smtClean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algn="just">
              <a:spcAft>
                <a:spcPts val="1000"/>
              </a:spcAft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10. Совместное издание литературно-художественного  журнала (рисунки, сказки, комиксы, придуманных детьми и их родителями).</a:t>
            </a:r>
            <a:endParaRPr lang="ru-RU" sz="1600" b="1" dirty="0" smtClean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algn="just">
              <a:spcAft>
                <a:spcPts val="1000"/>
              </a:spcAft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11. «Поэтическая гостиная». Чтение стихов детьми и родителями.</a:t>
            </a:r>
            <a:endParaRPr lang="ru-RU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светлячок\Desktop\About-U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7446" y="0"/>
            <a:ext cx="9161446" cy="6861484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0" y="1"/>
            <a:ext cx="9144000" cy="46525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Aft>
                <a:spcPts val="1000"/>
              </a:spcAft>
            </a:pPr>
            <a:r>
              <a:rPr lang="ru-RU" sz="3600" b="1" spc="-40" dirty="0" smtClean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</a:rPr>
              <a:t>Основная образовательная программа – </a:t>
            </a:r>
          </a:p>
          <a:p>
            <a:pPr lvl="0" algn="ctr">
              <a:spcAft>
                <a:spcPts val="1000"/>
              </a:spcAft>
            </a:pPr>
            <a:r>
              <a:rPr lang="ru-RU" sz="3600" b="1" spc="-4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  <a:ea typeface="Times New Roman"/>
                <a:cs typeface="Times New Roman"/>
              </a:rPr>
              <a:t>нормативно-управленческий документ дошкольного учреждения, характеризующий специфику содержания образования, особенности организации воспитательно-образовательного процесса,     характер оказываемых образовательных услуг. </a:t>
            </a:r>
            <a:endParaRPr lang="ru-RU" sz="3600" b="1" spc="-40" dirty="0">
              <a:solidFill>
                <a:schemeClr val="tx1">
                  <a:lumMod val="95000"/>
                  <a:lumOff val="5000"/>
                </a:schemeClr>
              </a:solidFill>
              <a:latin typeface="Times New Roman"/>
              <a:ea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светлячок\Desktop\201781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Багетная рамка 2"/>
          <p:cNvSpPr/>
          <p:nvPr/>
        </p:nvSpPr>
        <p:spPr>
          <a:xfrm>
            <a:off x="642910" y="188640"/>
            <a:ext cx="7929618" cy="648072"/>
          </a:xfrm>
          <a:prstGeom prst="bevel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Times New Roman"/>
                <a:ea typeface="Times New Roman"/>
              </a:rPr>
              <a:t>Образовательная область «</a:t>
            </a:r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Познавательное развитие»</a:t>
            </a:r>
            <a:endParaRPr lang="ru-RU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Багетная рамка 3"/>
          <p:cNvSpPr/>
          <p:nvPr/>
        </p:nvSpPr>
        <p:spPr>
          <a:xfrm>
            <a:off x="2000232" y="1071546"/>
            <a:ext cx="5220072" cy="1500198"/>
          </a:xfrm>
          <a:prstGeom prst="bevel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Aft>
                <a:spcPts val="0"/>
              </a:spcAft>
            </a:pPr>
            <a:r>
              <a:rPr lang="ru-RU" sz="2400" b="1" dirty="0" smtClean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</a:rPr>
              <a:t>Цель: </a:t>
            </a:r>
            <a:r>
              <a:rPr lang="ru-RU" sz="1600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развитие познавательных интересов и познавательных способностей детей, которые можно подразделить на сенсорные, интеллектуально-познавательные и интеллектуально-творческие.</a:t>
            </a:r>
            <a:endParaRPr lang="ru-RU" sz="1600" dirty="0">
              <a:solidFill>
                <a:srgbClr val="002060"/>
              </a:solidFill>
              <a:ea typeface="Calibri"/>
              <a:cs typeface="Times New Roman"/>
            </a:endParaRPr>
          </a:p>
        </p:txBody>
      </p:sp>
      <p:sp>
        <p:nvSpPr>
          <p:cNvPr id="5" name="Багетная рамка 4"/>
          <p:cNvSpPr/>
          <p:nvPr/>
        </p:nvSpPr>
        <p:spPr>
          <a:xfrm>
            <a:off x="467544" y="2780928"/>
            <a:ext cx="8676456" cy="4077072"/>
          </a:xfrm>
          <a:prstGeom prst="bevel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Aft>
                <a:spcPts val="0"/>
              </a:spcAft>
            </a:pPr>
            <a:r>
              <a:rPr lang="ru-RU" sz="2400" b="1" dirty="0" smtClean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</a:rPr>
              <a:t>Задачи:</a:t>
            </a:r>
            <a:endParaRPr lang="ru-RU" sz="2400" dirty="0" smtClean="0">
              <a:solidFill>
                <a:srgbClr val="7030A0"/>
              </a:solidFill>
              <a:ea typeface="Calibri"/>
              <a:cs typeface="Times New Roman"/>
            </a:endParaRPr>
          </a:p>
          <a:p>
            <a:pPr marL="342900" lvl="0" indent="-342900" algn="just">
              <a:spcBef>
                <a:spcPts val="500"/>
              </a:spcBef>
              <a:spcAft>
                <a:spcPts val="0"/>
              </a:spcAft>
              <a:buFont typeface="+mj-lt"/>
              <a:buAutoNum type="arabicParenR"/>
            </a:pPr>
            <a:r>
              <a:rPr lang="ru-RU" sz="1400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Развитие интересов детей, любознательности и познавательной мотивации.</a:t>
            </a:r>
            <a:endParaRPr lang="ru-RU" sz="1400" dirty="0" smtClean="0">
              <a:solidFill>
                <a:srgbClr val="002060"/>
              </a:solidFill>
              <a:ea typeface="Calibri"/>
              <a:cs typeface="Times New Roman"/>
            </a:endParaRPr>
          </a:p>
          <a:p>
            <a:pPr marL="342900" lvl="0" indent="-342900" algn="just">
              <a:spcBef>
                <a:spcPts val="500"/>
              </a:spcBef>
              <a:spcAft>
                <a:spcPts val="0"/>
              </a:spcAft>
              <a:buFont typeface="+mj-lt"/>
              <a:buAutoNum type="arabicParenR"/>
            </a:pPr>
            <a:r>
              <a:rPr lang="ru-RU" sz="1400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Формирование познавательных действий, становление сознания.</a:t>
            </a:r>
            <a:endParaRPr lang="ru-RU" sz="1400" dirty="0" smtClean="0">
              <a:solidFill>
                <a:srgbClr val="002060"/>
              </a:solidFill>
              <a:ea typeface="Calibri"/>
              <a:cs typeface="Times New Roman"/>
            </a:endParaRPr>
          </a:p>
          <a:p>
            <a:pPr marL="342900" lvl="0" indent="-342900" algn="just">
              <a:spcBef>
                <a:spcPts val="500"/>
              </a:spcBef>
              <a:spcAft>
                <a:spcPts val="0"/>
              </a:spcAft>
              <a:buFont typeface="+mj-lt"/>
              <a:buAutoNum type="arabicParenR"/>
            </a:pPr>
            <a:r>
              <a:rPr lang="ru-RU" sz="1400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Развитие воображения и творческой активности.</a:t>
            </a:r>
            <a:endParaRPr lang="ru-RU" sz="1400" dirty="0" smtClean="0">
              <a:solidFill>
                <a:srgbClr val="002060"/>
              </a:solidFill>
              <a:ea typeface="Calibri"/>
              <a:cs typeface="Times New Roman"/>
            </a:endParaRPr>
          </a:p>
          <a:p>
            <a:pPr marL="342900" lvl="0" indent="-342900" algn="just">
              <a:spcBef>
                <a:spcPts val="500"/>
              </a:spcBef>
              <a:spcAft>
                <a:spcPts val="0"/>
              </a:spcAft>
              <a:buFont typeface="+mj-lt"/>
              <a:buAutoNum type="arabicParenR"/>
            </a:pPr>
            <a:r>
              <a:rPr lang="ru-RU" sz="1400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Формирование первичных представлений о себе, других людях, объектах окружающего мира, о свойствах и отношениях объектов окружающего мира (форме, цвете, размере, материале, звучании, ритме, темпе, количестве, числе, части и целом, пространстве и времени, движении и покое, причинах и следствиях и др.).</a:t>
            </a:r>
            <a:endParaRPr lang="ru-RU" sz="1400" dirty="0" smtClean="0">
              <a:solidFill>
                <a:srgbClr val="002060"/>
              </a:solidFill>
              <a:ea typeface="Calibri"/>
              <a:cs typeface="Times New Roman"/>
            </a:endParaRPr>
          </a:p>
          <a:p>
            <a:pPr marL="342900" lvl="0" indent="-342900" algn="just">
              <a:spcBef>
                <a:spcPts val="500"/>
              </a:spcBef>
              <a:spcAft>
                <a:spcPts val="0"/>
              </a:spcAft>
              <a:buFont typeface="+mj-lt"/>
              <a:buAutoNum type="arabicParenR"/>
            </a:pPr>
            <a:r>
              <a:rPr lang="ru-RU" sz="1400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Формирование первичных представлений о малой родине и Отечестве, представлений о </a:t>
            </a:r>
            <a:r>
              <a:rPr lang="ru-RU" sz="1400" dirty="0" err="1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социокультурных</a:t>
            </a:r>
            <a:r>
              <a:rPr lang="ru-RU" sz="1400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 ценностях народа, об отечественных традициях и праздниках.</a:t>
            </a:r>
            <a:endParaRPr lang="ru-RU" sz="1400" dirty="0" smtClean="0">
              <a:solidFill>
                <a:srgbClr val="002060"/>
              </a:solidFill>
              <a:ea typeface="Calibri"/>
              <a:cs typeface="Times New Roman"/>
            </a:endParaRPr>
          </a:p>
          <a:p>
            <a:pPr marL="342900" lvl="0" indent="-342900" algn="just">
              <a:spcBef>
                <a:spcPts val="500"/>
              </a:spcBef>
              <a:spcAft>
                <a:spcPts val="0"/>
              </a:spcAft>
              <a:buFont typeface="+mj-lt"/>
              <a:buAutoNum type="arabicParenR"/>
            </a:pPr>
            <a:r>
              <a:rPr lang="ru-RU" sz="1400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Формирование первичных представлений о планете Земля как общем доме людей, об особенностях её природы, многообразии стран и народов.</a:t>
            </a:r>
            <a:endParaRPr lang="ru-RU" sz="1400" dirty="0">
              <a:solidFill>
                <a:srgbClr val="002060"/>
              </a:solidFill>
              <a:ea typeface="Calibri"/>
              <a:cs typeface="Times New Roman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светлячок\Desktop\201781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331640" y="214290"/>
            <a:ext cx="5832648" cy="50006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направления познавательного развития</a:t>
            </a:r>
          </a:p>
          <a:p>
            <a:pPr algn="ctr"/>
            <a:endParaRPr lang="ru-RU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Багетная рамка 4"/>
          <p:cNvSpPr/>
          <p:nvPr/>
        </p:nvSpPr>
        <p:spPr>
          <a:xfrm>
            <a:off x="0" y="908720"/>
            <a:ext cx="3672408" cy="720080"/>
          </a:xfrm>
          <a:prstGeom prst="bevel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элементарных математических представлений</a:t>
            </a:r>
            <a:endParaRPr lang="ru-RU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Багетная рамка 5"/>
          <p:cNvSpPr/>
          <p:nvPr/>
        </p:nvSpPr>
        <p:spPr>
          <a:xfrm>
            <a:off x="4895528" y="908720"/>
            <a:ext cx="4248472" cy="720080"/>
          </a:xfrm>
          <a:prstGeom prst="bevel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целостной картины мира</a:t>
            </a:r>
            <a:endParaRPr lang="ru-RU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трелка вниз 10"/>
          <p:cNvSpPr/>
          <p:nvPr/>
        </p:nvSpPr>
        <p:spPr>
          <a:xfrm>
            <a:off x="1475656" y="1556792"/>
            <a:ext cx="504056" cy="3816424"/>
          </a:xfrm>
          <a:prstGeom prst="downArrow">
            <a:avLst/>
          </a:prstGeom>
          <a:solidFill>
            <a:srgbClr val="92D050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>
            <a:off x="6876256" y="1628800"/>
            <a:ext cx="432048" cy="3744416"/>
          </a:xfrm>
          <a:prstGeom prst="downArrow">
            <a:avLst/>
          </a:prstGeom>
          <a:solidFill>
            <a:srgbClr val="92D050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агетная рамка 14"/>
          <p:cNvSpPr/>
          <p:nvPr/>
        </p:nvSpPr>
        <p:spPr>
          <a:xfrm>
            <a:off x="323528" y="1844824"/>
            <a:ext cx="8568952" cy="864096"/>
          </a:xfrm>
          <a:prstGeom prst="bevel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интеллектуальное развитие детей, формирование приемов умственной деятельности, творческого и вариативного мышления на основе: </a:t>
            </a:r>
            <a:endParaRPr lang="ru-RU" dirty="0"/>
          </a:p>
        </p:txBody>
      </p:sp>
      <p:sp>
        <p:nvSpPr>
          <p:cNvPr id="16" name="Багетная рамка 15"/>
          <p:cNvSpPr/>
          <p:nvPr/>
        </p:nvSpPr>
        <p:spPr>
          <a:xfrm>
            <a:off x="107504" y="5373216"/>
            <a:ext cx="4176464" cy="1152128"/>
          </a:xfrm>
          <a:prstGeom prst="bevel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Наблюдения,  опытническая, познавательно-поисковая деятельность</a:t>
            </a:r>
            <a:endParaRPr lang="ru-RU" sz="2400" b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Багетная рамка 16"/>
          <p:cNvSpPr/>
          <p:nvPr/>
        </p:nvSpPr>
        <p:spPr>
          <a:xfrm>
            <a:off x="4572000" y="5373216"/>
            <a:ext cx="4392488" cy="1152128"/>
          </a:xfrm>
          <a:prstGeom prst="bevel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Различные виды конструирования с познавательной целью, ручной труд</a:t>
            </a:r>
            <a:endParaRPr lang="ru-RU" sz="2400" b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Багетная рамка 17"/>
          <p:cNvSpPr/>
          <p:nvPr/>
        </p:nvSpPr>
        <p:spPr>
          <a:xfrm>
            <a:off x="0" y="3000372"/>
            <a:ext cx="4427984" cy="1008112"/>
          </a:xfrm>
          <a:prstGeom prst="bevel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овладения детьми количественными отношениями предметов и явлений окружающего мира. 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Багетная рамка 18"/>
          <p:cNvSpPr/>
          <p:nvPr/>
        </p:nvSpPr>
        <p:spPr>
          <a:xfrm>
            <a:off x="395536" y="4365104"/>
            <a:ext cx="3528392" cy="576064"/>
          </a:xfrm>
          <a:prstGeom prst="bevel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Детское экспериментирование</a:t>
            </a:r>
            <a:endParaRPr lang="ru-RU" b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Багетная рамка 19"/>
          <p:cNvSpPr/>
          <p:nvPr/>
        </p:nvSpPr>
        <p:spPr>
          <a:xfrm>
            <a:off x="4932040" y="2996952"/>
            <a:ext cx="4211960" cy="1008112"/>
          </a:xfrm>
          <a:prstGeom prst="bevel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расширения знаний об окружающей действительности,  общего кругозора. 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Багетная рамка 20"/>
          <p:cNvSpPr/>
          <p:nvPr/>
        </p:nvSpPr>
        <p:spPr>
          <a:xfrm>
            <a:off x="5436096" y="4365104"/>
            <a:ext cx="3312368" cy="576064"/>
          </a:xfrm>
          <a:prstGeom prst="bevel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Детское конструирование</a:t>
            </a:r>
            <a:endParaRPr lang="ru-RU" b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Стрелка вниз 21"/>
          <p:cNvSpPr/>
          <p:nvPr/>
        </p:nvSpPr>
        <p:spPr>
          <a:xfrm>
            <a:off x="2267744" y="692696"/>
            <a:ext cx="288032" cy="216024"/>
          </a:xfrm>
          <a:prstGeom prst="downArrow">
            <a:avLst/>
          </a:prstGeom>
          <a:solidFill>
            <a:srgbClr val="92D050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 вниз 22"/>
          <p:cNvSpPr/>
          <p:nvPr/>
        </p:nvSpPr>
        <p:spPr>
          <a:xfrm>
            <a:off x="5796136" y="692696"/>
            <a:ext cx="288032" cy="216024"/>
          </a:xfrm>
          <a:prstGeom prst="downArrow">
            <a:avLst/>
          </a:prstGeom>
          <a:solidFill>
            <a:srgbClr val="92D050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светлячок\Desktop\201781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4479634" y="3223559"/>
            <a:ext cx="184731" cy="2876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endParaRPr lang="ru-RU" sz="1200" dirty="0">
              <a:solidFill>
                <a:srgbClr val="FF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8" name="Багетная рамка 7"/>
          <p:cNvSpPr/>
          <p:nvPr/>
        </p:nvSpPr>
        <p:spPr>
          <a:xfrm>
            <a:off x="179512" y="1412776"/>
            <a:ext cx="3744416" cy="792088"/>
          </a:xfrm>
          <a:prstGeom prst="bevel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Развитие мышления памяти и внимания</a:t>
            </a:r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9" name="Багетная рамка 8"/>
          <p:cNvSpPr/>
          <p:nvPr/>
        </p:nvSpPr>
        <p:spPr>
          <a:xfrm>
            <a:off x="4860032" y="1412776"/>
            <a:ext cx="4032448" cy="792088"/>
          </a:xfrm>
          <a:prstGeom prst="bevel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</a:pP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Развитие познавательной мотивации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ru-RU" sz="1000" b="1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0" name="Багетная рамка 9"/>
          <p:cNvSpPr/>
          <p:nvPr/>
        </p:nvSpPr>
        <p:spPr>
          <a:xfrm>
            <a:off x="251520" y="2420888"/>
            <a:ext cx="3672408" cy="864096"/>
          </a:xfrm>
          <a:prstGeom prst="bevel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Различные виды деятельности</a:t>
            </a:r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1" name="Багетная рамка 10"/>
          <p:cNvSpPr/>
          <p:nvPr/>
        </p:nvSpPr>
        <p:spPr>
          <a:xfrm>
            <a:off x="251520" y="3501008"/>
            <a:ext cx="3672408" cy="864096"/>
          </a:xfrm>
          <a:prstGeom prst="bevel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Развивающие игры</a:t>
            </a:r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2" name="Багетная рамка 11"/>
          <p:cNvSpPr/>
          <p:nvPr/>
        </p:nvSpPr>
        <p:spPr>
          <a:xfrm>
            <a:off x="251520" y="4581128"/>
            <a:ext cx="3672408" cy="864096"/>
          </a:xfrm>
          <a:prstGeom prst="bevel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Детская любознательность</a:t>
            </a:r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3" name="Багетная рамка 12"/>
          <p:cNvSpPr/>
          <p:nvPr/>
        </p:nvSpPr>
        <p:spPr>
          <a:xfrm>
            <a:off x="4860032" y="2420888"/>
            <a:ext cx="3960440" cy="864096"/>
          </a:xfrm>
          <a:prstGeom prst="bevel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Развитие мышления памяти и внимания</a:t>
            </a:r>
            <a:endParaRPr lang="ru-RU" sz="14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4" name="Багетная рамка 13"/>
          <p:cNvSpPr/>
          <p:nvPr/>
        </p:nvSpPr>
        <p:spPr>
          <a:xfrm>
            <a:off x="4860032" y="3501008"/>
            <a:ext cx="3960440" cy="864096"/>
          </a:xfrm>
          <a:prstGeom prst="bevel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B56FF4">
                    <a:lumMod val="50000"/>
                  </a:srgb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Развитие воображения и творческой активности</a:t>
            </a:r>
            <a:endParaRPr lang="ru-RU" sz="1100" b="1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5" name="Багетная рамка 14"/>
          <p:cNvSpPr/>
          <p:nvPr/>
        </p:nvSpPr>
        <p:spPr>
          <a:xfrm>
            <a:off x="4860032" y="4581128"/>
            <a:ext cx="4032448" cy="864096"/>
          </a:xfrm>
          <a:prstGeom prst="bevel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115000"/>
              </a:lnSpc>
            </a:pPr>
            <a:r>
              <a:rPr lang="ru-RU" b="1" dirty="0" smtClean="0">
                <a:solidFill>
                  <a:srgbClr val="B56FF4">
                    <a:lumMod val="50000"/>
                  </a:srgb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Экспериментирование с природным материалом</a:t>
            </a:r>
            <a:endParaRPr lang="ru-RU" sz="1100" b="1" dirty="0">
              <a:solidFill>
                <a:prstClr val="black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6" name="Багетная рамка 15"/>
          <p:cNvSpPr/>
          <p:nvPr/>
        </p:nvSpPr>
        <p:spPr>
          <a:xfrm>
            <a:off x="251520" y="5661248"/>
            <a:ext cx="3672408" cy="936104"/>
          </a:xfrm>
          <a:prstGeom prst="bevel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Детская любознательность</a:t>
            </a:r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7" name="Багетная рамка 16"/>
          <p:cNvSpPr/>
          <p:nvPr/>
        </p:nvSpPr>
        <p:spPr>
          <a:xfrm>
            <a:off x="4860032" y="5661248"/>
            <a:ext cx="4032448" cy="936104"/>
          </a:xfrm>
          <a:prstGeom prst="bevel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Использование схем, символов, знаков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8" name="Багетная рамка 17"/>
          <p:cNvSpPr/>
          <p:nvPr/>
        </p:nvSpPr>
        <p:spPr>
          <a:xfrm>
            <a:off x="1763688" y="332656"/>
            <a:ext cx="5256584" cy="720080"/>
          </a:xfrm>
          <a:prstGeom prst="bevel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rgbClr val="7030A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Познавательное развитие дошкольников</a:t>
            </a:r>
            <a:endParaRPr lang="ru-RU" sz="1200" dirty="0" smtClean="0">
              <a:solidFill>
                <a:srgbClr val="7030A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светлячок\Desktop\201781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7650" name="Picture 2" descr="C:\Users\светлячок\Desktop\201781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с двумя вырезанными соседними углами 4"/>
          <p:cNvSpPr/>
          <p:nvPr/>
        </p:nvSpPr>
        <p:spPr>
          <a:xfrm>
            <a:off x="899592" y="0"/>
            <a:ext cx="7056784" cy="576064"/>
          </a:xfrm>
          <a:prstGeom prst="snip2SameRect">
            <a:avLst/>
          </a:prstGeom>
          <a:solidFill>
            <a:schemeClr val="accent3">
              <a:lumMod val="20000"/>
              <a:lumOff val="80000"/>
            </a:schemeClr>
          </a:solidFill>
          <a:ln cap="rnd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</a:rPr>
              <a:t>Педагогические условия успешного и полноценного </a:t>
            </a:r>
          </a:p>
          <a:p>
            <a:pPr indent="450215"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</a:rPr>
              <a:t>интеллектуального развития детей дошкольного возраста</a:t>
            </a:r>
            <a:endParaRPr lang="ru-RU" sz="1400" dirty="0">
              <a:solidFill>
                <a:srgbClr val="7030A0"/>
              </a:solidFill>
              <a:ea typeface="Calibri"/>
              <a:cs typeface="Times New Roman"/>
            </a:endParaRPr>
          </a:p>
        </p:txBody>
      </p:sp>
      <p:sp>
        <p:nvSpPr>
          <p:cNvPr id="6" name="Поле 204"/>
          <p:cNvSpPr txBox="1">
            <a:spLocks noChangeArrowheads="1"/>
          </p:cNvSpPr>
          <p:nvPr/>
        </p:nvSpPr>
        <p:spPr bwMode="auto">
          <a:xfrm>
            <a:off x="179512" y="1052736"/>
            <a:ext cx="4464495" cy="1080229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prstDash val="sysDot"/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just" fontAlgn="base">
              <a:lnSpc>
                <a:spcPct val="90000"/>
              </a:lnSpc>
              <a:spcAft>
                <a:spcPts val="0"/>
              </a:spcAft>
            </a:pPr>
            <a:r>
              <a:rPr lang="ru-RU" sz="1400" b="1" kern="120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Обеспечение использования собственных, в том числе «ручных», действий в познании различных количественных групп, дающих возможность накопления чувственного опыта предметно-количественного содержания</a:t>
            </a:r>
            <a:endParaRPr lang="ru-RU" sz="1200" b="1" dirty="0">
              <a:effectLst/>
              <a:latin typeface="Times New Roman"/>
              <a:ea typeface="Times New Roman"/>
            </a:endParaRPr>
          </a:p>
        </p:txBody>
      </p:sp>
      <p:sp>
        <p:nvSpPr>
          <p:cNvPr id="7" name="Поле 205"/>
          <p:cNvSpPr txBox="1">
            <a:spLocks noChangeArrowheads="1"/>
          </p:cNvSpPr>
          <p:nvPr/>
        </p:nvSpPr>
        <p:spPr bwMode="auto">
          <a:xfrm>
            <a:off x="5004048" y="1052736"/>
            <a:ext cx="3888432" cy="1080230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prstDash val="sysDot"/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just" fontAlgn="base">
              <a:lnSpc>
                <a:spcPct val="90000"/>
              </a:lnSpc>
              <a:spcAft>
                <a:spcPts val="0"/>
              </a:spcAft>
            </a:pPr>
            <a:r>
              <a:rPr lang="ru-RU" sz="1400" b="1" kern="120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Использование разнообразного дидактического</a:t>
            </a:r>
            <a:r>
              <a:rPr lang="ru-RU" sz="1400" b="1" dirty="0">
                <a:effectLst/>
                <a:latin typeface="Times New Roman"/>
                <a:ea typeface="Times New Roman"/>
              </a:rPr>
              <a:t> </a:t>
            </a:r>
            <a:r>
              <a:rPr lang="ru-RU" sz="1400" b="1" kern="120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наглядного материала, </a:t>
            </a:r>
            <a:endParaRPr lang="ru-RU" sz="1200" b="1" dirty="0">
              <a:effectLst/>
              <a:latin typeface="Times New Roman"/>
              <a:ea typeface="Times New Roman"/>
            </a:endParaRPr>
          </a:p>
          <a:p>
            <a:pPr algn="just" fontAlgn="base">
              <a:lnSpc>
                <a:spcPct val="90000"/>
              </a:lnSpc>
              <a:spcAft>
                <a:spcPts val="0"/>
              </a:spcAft>
            </a:pPr>
            <a:r>
              <a:rPr lang="ru-RU" sz="1400" b="1" kern="120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способствующего выполнению каждым ребенком действий с различными предметами, величинами</a:t>
            </a:r>
            <a:endParaRPr lang="ru-RU" sz="1200" b="1" dirty="0">
              <a:effectLst/>
              <a:latin typeface="Times New Roman"/>
              <a:ea typeface="Times New Roman"/>
            </a:endParaRPr>
          </a:p>
        </p:txBody>
      </p:sp>
      <p:sp>
        <p:nvSpPr>
          <p:cNvPr id="8" name="Поле 202"/>
          <p:cNvSpPr txBox="1">
            <a:spLocks noChangeArrowheads="1"/>
          </p:cNvSpPr>
          <p:nvPr/>
        </p:nvSpPr>
        <p:spPr bwMode="auto">
          <a:xfrm>
            <a:off x="539552" y="2420888"/>
            <a:ext cx="4104454" cy="1152127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prstDash val="sysDot"/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just" fontAlgn="base">
              <a:lnSpc>
                <a:spcPct val="90000"/>
              </a:lnSpc>
              <a:spcAft>
                <a:spcPts val="0"/>
              </a:spcAft>
            </a:pPr>
            <a:r>
              <a:rPr lang="ru-RU" sz="1400" b="1" kern="120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Использование разнообразного дидактического</a:t>
            </a:r>
            <a:r>
              <a:rPr lang="ru-RU" sz="1400" b="1" dirty="0">
                <a:effectLst/>
                <a:latin typeface="Times New Roman"/>
                <a:ea typeface="Times New Roman"/>
              </a:rPr>
              <a:t> </a:t>
            </a:r>
            <a:r>
              <a:rPr lang="ru-RU" sz="1400" b="1" kern="120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наглядного материала, </a:t>
            </a:r>
            <a:endParaRPr lang="ru-RU" sz="1200" b="1" dirty="0">
              <a:effectLst/>
              <a:latin typeface="Times New Roman"/>
              <a:ea typeface="Times New Roman"/>
            </a:endParaRPr>
          </a:p>
          <a:p>
            <a:pPr algn="just" fontAlgn="base">
              <a:lnSpc>
                <a:spcPct val="90000"/>
              </a:lnSpc>
              <a:spcAft>
                <a:spcPts val="0"/>
              </a:spcAft>
            </a:pPr>
            <a:r>
              <a:rPr lang="ru-RU" sz="1400" b="1" kern="120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способствующего выполнению каждым ребенком действий с различными предметами, величинами</a:t>
            </a:r>
            <a:endParaRPr lang="ru-RU" sz="1200" b="1" dirty="0">
              <a:effectLst/>
              <a:latin typeface="Times New Roman"/>
              <a:ea typeface="Times New Roman"/>
            </a:endParaRPr>
          </a:p>
        </p:txBody>
      </p:sp>
      <p:sp>
        <p:nvSpPr>
          <p:cNvPr id="9" name="Поле 201"/>
          <p:cNvSpPr txBox="1">
            <a:spLocks noChangeArrowheads="1"/>
          </p:cNvSpPr>
          <p:nvPr/>
        </p:nvSpPr>
        <p:spPr bwMode="auto">
          <a:xfrm>
            <a:off x="5004048" y="2420888"/>
            <a:ext cx="3528392" cy="1170519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prstDash val="sysDot"/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fontAlgn="base">
              <a:lnSpc>
                <a:spcPct val="90000"/>
              </a:lnSpc>
              <a:spcAft>
                <a:spcPts val="0"/>
              </a:spcAft>
            </a:pPr>
            <a:r>
              <a:rPr lang="ru-RU" sz="1400" b="1" kern="120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Использование разнообразного дидактического</a:t>
            </a:r>
            <a:endParaRPr lang="ru-RU" sz="1200" b="1" dirty="0">
              <a:effectLst/>
              <a:latin typeface="Times New Roman"/>
              <a:ea typeface="Times New Roman"/>
            </a:endParaRPr>
          </a:p>
          <a:p>
            <a:pPr fontAlgn="base">
              <a:lnSpc>
                <a:spcPct val="90000"/>
              </a:lnSpc>
              <a:spcAft>
                <a:spcPts val="0"/>
              </a:spcAft>
            </a:pPr>
            <a:r>
              <a:rPr lang="ru-RU" sz="1400" b="1" kern="120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наглядного материала, способствующего выполнению каждым ребенком действий </a:t>
            </a:r>
            <a:endParaRPr lang="ru-RU" sz="1200" b="1" dirty="0">
              <a:effectLst/>
              <a:latin typeface="Times New Roman"/>
              <a:ea typeface="Times New Roman"/>
            </a:endParaRPr>
          </a:p>
          <a:p>
            <a:pPr fontAlgn="base">
              <a:lnSpc>
                <a:spcPct val="90000"/>
              </a:lnSpc>
              <a:spcAft>
                <a:spcPts val="0"/>
              </a:spcAft>
            </a:pPr>
            <a:r>
              <a:rPr lang="ru-RU" sz="1400" b="1" kern="120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с различными предметами, величинами</a:t>
            </a:r>
            <a:endParaRPr lang="ru-RU" sz="1200" b="1" dirty="0">
              <a:effectLst/>
              <a:latin typeface="Times New Roman"/>
              <a:ea typeface="Times New Roman"/>
            </a:endParaRPr>
          </a:p>
        </p:txBody>
      </p:sp>
      <p:sp>
        <p:nvSpPr>
          <p:cNvPr id="10" name="Поле 197"/>
          <p:cNvSpPr txBox="1">
            <a:spLocks noChangeArrowheads="1"/>
          </p:cNvSpPr>
          <p:nvPr/>
        </p:nvSpPr>
        <p:spPr bwMode="auto">
          <a:xfrm>
            <a:off x="971601" y="3789040"/>
            <a:ext cx="7200799" cy="340995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prstDash val="sysDot"/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 fontAlgn="base">
              <a:lnSpc>
                <a:spcPct val="90000"/>
              </a:lnSpc>
              <a:spcAft>
                <a:spcPts val="0"/>
              </a:spcAft>
            </a:pPr>
            <a:r>
              <a:rPr lang="ru-RU" sz="1400" b="1" kern="120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Организация разнообразных форм взаимодействия: «педагог – дети», «дети – дети»</a:t>
            </a:r>
            <a:endParaRPr lang="ru-RU" sz="1200" b="1" dirty="0">
              <a:effectLst/>
              <a:latin typeface="Times New Roman"/>
              <a:ea typeface="Times New Roman"/>
            </a:endParaRPr>
          </a:p>
        </p:txBody>
      </p:sp>
      <p:sp>
        <p:nvSpPr>
          <p:cNvPr id="11" name="Поле 192"/>
          <p:cNvSpPr txBox="1">
            <a:spLocks noChangeArrowheads="1"/>
          </p:cNvSpPr>
          <p:nvPr/>
        </p:nvSpPr>
        <p:spPr bwMode="auto">
          <a:xfrm>
            <a:off x="179512" y="4437112"/>
            <a:ext cx="3914775" cy="305435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prstDash val="sysDot"/>
            <a:miter lim="800000"/>
            <a:headEnd/>
            <a:tailEnd/>
          </a:ln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pPr algn="ctr" fontAlgn="base">
              <a:lnSpc>
                <a:spcPct val="80000"/>
              </a:lnSpc>
              <a:spcAft>
                <a:spcPts val="0"/>
              </a:spcAft>
            </a:pPr>
            <a:r>
              <a:rPr lang="ru-RU" sz="1400" b="1" kern="120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Организация обучения детей </a:t>
            </a:r>
            <a:endParaRPr lang="ru-RU" sz="1200" b="1" dirty="0">
              <a:effectLst/>
              <a:latin typeface="Times New Roman"/>
              <a:ea typeface="Times New Roman"/>
            </a:endParaRPr>
          </a:p>
        </p:txBody>
      </p:sp>
      <p:sp>
        <p:nvSpPr>
          <p:cNvPr id="13" name="Поле 193"/>
          <p:cNvSpPr txBox="1">
            <a:spLocks noChangeArrowheads="1"/>
          </p:cNvSpPr>
          <p:nvPr/>
        </p:nvSpPr>
        <p:spPr bwMode="auto">
          <a:xfrm>
            <a:off x="5076056" y="4437112"/>
            <a:ext cx="3745865" cy="305435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prstDash val="sysDot"/>
            <a:miter lim="800000"/>
            <a:headEnd/>
            <a:tailEnd/>
          </a:ln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pPr algn="ctr" fontAlgn="base">
              <a:lnSpc>
                <a:spcPct val="80000"/>
              </a:lnSpc>
              <a:spcAft>
                <a:spcPts val="0"/>
              </a:spcAft>
            </a:pPr>
            <a:r>
              <a:rPr lang="ru-RU" sz="1400" b="1" kern="120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Организация речевого общения детей</a:t>
            </a:r>
            <a:endParaRPr lang="ru-RU" sz="1200" b="1" dirty="0">
              <a:effectLst/>
              <a:latin typeface="Times New Roman"/>
              <a:ea typeface="Times New Roman"/>
            </a:endParaRPr>
          </a:p>
        </p:txBody>
      </p:sp>
      <p:sp>
        <p:nvSpPr>
          <p:cNvPr id="14" name="Поле 189"/>
          <p:cNvSpPr txBox="1">
            <a:spLocks noChangeArrowheads="1"/>
          </p:cNvSpPr>
          <p:nvPr/>
        </p:nvSpPr>
        <p:spPr bwMode="auto">
          <a:xfrm>
            <a:off x="1907704" y="5229200"/>
            <a:ext cx="5112568" cy="360680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prstDash val="sysDot"/>
            <a:miter lim="800000"/>
            <a:headEnd/>
            <a:tailEnd/>
          </a:ln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pPr algn="ctr" fontAlgn="base">
              <a:lnSpc>
                <a:spcPct val="90000"/>
              </a:lnSpc>
              <a:spcAft>
                <a:spcPts val="0"/>
              </a:spcAft>
            </a:pPr>
            <a:r>
              <a:rPr lang="ru-RU" sz="1400" b="1" kern="120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Организация разнообразных форм взаимодействия</a:t>
            </a:r>
            <a:endParaRPr lang="ru-RU" sz="1200" b="1" dirty="0">
              <a:effectLst/>
              <a:latin typeface="Times New Roman"/>
              <a:ea typeface="Times New Roman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светлячок\Desktop\201781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1500166" y="0"/>
            <a:ext cx="67151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реализации образовательной области </a:t>
            </a:r>
          </a:p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«Познавательное развитие»</a:t>
            </a:r>
            <a:endParaRPr lang="ru-RU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3143240" y="2714620"/>
            <a:ext cx="3024336" cy="1293131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4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4">
                  <a:lumMod val="20000"/>
                  <a:lumOff val="80000"/>
                  <a:shade val="100000"/>
                  <a:satMod val="115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Чтение  художественной и познавательной литературы</a:t>
            </a:r>
          </a:p>
        </p:txBody>
      </p:sp>
      <p:sp>
        <p:nvSpPr>
          <p:cNvPr id="14" name="Овал 13"/>
          <p:cNvSpPr/>
          <p:nvPr/>
        </p:nvSpPr>
        <p:spPr>
          <a:xfrm>
            <a:off x="428596" y="1857364"/>
            <a:ext cx="1947866" cy="164307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ООД</a:t>
            </a:r>
            <a:endParaRPr lang="ru-RU" dirty="0"/>
          </a:p>
        </p:txBody>
      </p:sp>
      <p:sp>
        <p:nvSpPr>
          <p:cNvPr id="15" name="Овал 14"/>
          <p:cNvSpPr/>
          <p:nvPr/>
        </p:nvSpPr>
        <p:spPr>
          <a:xfrm>
            <a:off x="2571736" y="1000108"/>
            <a:ext cx="1857388" cy="1512888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Беседа, рассказ, диалог</a:t>
            </a:r>
          </a:p>
        </p:txBody>
      </p:sp>
      <p:sp>
        <p:nvSpPr>
          <p:cNvPr id="16" name="Овал 15"/>
          <p:cNvSpPr/>
          <p:nvPr/>
        </p:nvSpPr>
        <p:spPr>
          <a:xfrm>
            <a:off x="4644008" y="1000108"/>
            <a:ext cx="2016224" cy="1348772"/>
          </a:xfrm>
          <a:prstGeom prst="ellipse">
            <a:avLst/>
          </a:prstGeom>
          <a:solidFill>
            <a:srgbClr val="DEF9FE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(дидактическая, с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правилами)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1357290" y="3643314"/>
            <a:ext cx="2071702" cy="142876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Викторины, конкурсы</a:t>
            </a:r>
          </a:p>
        </p:txBody>
      </p:sp>
      <p:sp>
        <p:nvSpPr>
          <p:cNvPr id="18" name="Овал 17"/>
          <p:cNvSpPr/>
          <p:nvPr/>
        </p:nvSpPr>
        <p:spPr>
          <a:xfrm>
            <a:off x="6000760" y="3714752"/>
            <a:ext cx="2214578" cy="1255712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Проектная деятельность</a:t>
            </a:r>
          </a:p>
        </p:txBody>
      </p:sp>
      <p:sp>
        <p:nvSpPr>
          <p:cNvPr id="19" name="Овал 18"/>
          <p:cNvSpPr/>
          <p:nvPr/>
        </p:nvSpPr>
        <p:spPr>
          <a:xfrm>
            <a:off x="3500430" y="4429132"/>
            <a:ext cx="2428892" cy="1441450"/>
          </a:xfrm>
          <a:prstGeom prst="ellipse">
            <a:avLst/>
          </a:prstGeom>
          <a:solidFill>
            <a:srgbClr val="FFFF00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Экспериментирование</a:t>
            </a:r>
          </a:p>
        </p:txBody>
      </p:sp>
      <p:sp>
        <p:nvSpPr>
          <p:cNvPr id="20" name="Овал 19"/>
          <p:cNvSpPr/>
          <p:nvPr/>
        </p:nvSpPr>
        <p:spPr>
          <a:xfrm>
            <a:off x="6643702" y="1857364"/>
            <a:ext cx="1928826" cy="1571636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Коллекционирование</a:t>
            </a:r>
          </a:p>
        </p:txBody>
      </p:sp>
      <p:sp>
        <p:nvSpPr>
          <p:cNvPr id="21" name="Стрелка вправо 20"/>
          <p:cNvSpPr/>
          <p:nvPr/>
        </p:nvSpPr>
        <p:spPr>
          <a:xfrm rot="2280000">
            <a:off x="6494204" y="1973752"/>
            <a:ext cx="298996" cy="338728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низ 21"/>
          <p:cNvSpPr/>
          <p:nvPr/>
        </p:nvSpPr>
        <p:spPr>
          <a:xfrm rot="1080000">
            <a:off x="7143768" y="3429000"/>
            <a:ext cx="285752" cy="214314"/>
          </a:xfrm>
          <a:prstGeom prst="downArrow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 вниз 22"/>
          <p:cNvSpPr/>
          <p:nvPr/>
        </p:nvSpPr>
        <p:spPr>
          <a:xfrm rot="3000000">
            <a:off x="5857900" y="4646604"/>
            <a:ext cx="374268" cy="384965"/>
          </a:xfrm>
          <a:prstGeom prst="downArrow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 влево 23"/>
          <p:cNvSpPr/>
          <p:nvPr/>
        </p:nvSpPr>
        <p:spPr>
          <a:xfrm rot="1800000">
            <a:off x="3264753" y="4672158"/>
            <a:ext cx="342834" cy="336766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трелка влево 25"/>
          <p:cNvSpPr/>
          <p:nvPr/>
        </p:nvSpPr>
        <p:spPr>
          <a:xfrm rot="3660000">
            <a:off x="1554152" y="3477524"/>
            <a:ext cx="314144" cy="344935"/>
          </a:xfrm>
          <a:prstGeom prst="leftArrow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трелка вверх 26"/>
          <p:cNvSpPr/>
          <p:nvPr/>
        </p:nvSpPr>
        <p:spPr>
          <a:xfrm rot="3000000">
            <a:off x="2165686" y="1788386"/>
            <a:ext cx="392807" cy="428628"/>
          </a:xfrm>
          <a:prstGeom prst="upArrow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трелка вправо 27"/>
          <p:cNvSpPr/>
          <p:nvPr/>
        </p:nvSpPr>
        <p:spPr>
          <a:xfrm>
            <a:off x="4429124" y="1571612"/>
            <a:ext cx="214314" cy="285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светлячок\Desktop\201781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</p:pic>
      <p:sp>
        <p:nvSpPr>
          <p:cNvPr id="3" name="Прямоугольник 2"/>
          <p:cNvSpPr/>
          <p:nvPr/>
        </p:nvSpPr>
        <p:spPr>
          <a:xfrm>
            <a:off x="1115616" y="0"/>
            <a:ext cx="6480720" cy="729430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</a:rPr>
              <a:t>Формы  взаимодействия   с семьями воспитанников </a:t>
            </a:r>
            <a:r>
              <a:rPr lang="ru-RU" b="1" i="1" dirty="0" smtClean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</a:rPr>
              <a:t>  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i="1" dirty="0" smtClean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b="1" dirty="0" smtClean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</a:rPr>
              <a:t>ОО «Познавательное развитие»</a:t>
            </a:r>
            <a:endParaRPr lang="ru-RU" sz="1400" b="1" dirty="0">
              <a:solidFill>
                <a:srgbClr val="7030A0"/>
              </a:solidFill>
              <a:ea typeface="Calibri"/>
              <a:cs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908720"/>
            <a:ext cx="9144000" cy="5949280"/>
          </a:xfrm>
          <a:prstGeom prst="rect">
            <a:avLst/>
          </a:prstGeom>
          <a:solidFill>
            <a:srgbClr val="D1FAFF"/>
          </a:solidFill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>
              <a:spcBef>
                <a:spcPts val="500"/>
              </a:spcBef>
              <a:spcAft>
                <a:spcPts val="500"/>
              </a:spcAft>
              <a:buFont typeface="+mj-lt"/>
              <a:buAutoNum type="arabicPeriod"/>
            </a:pP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Информирование родителей о содержании и жизнедеятельности детей в ДОУ, их достижениях и интересах</a:t>
            </a:r>
          </a:p>
          <a:p>
            <a:pPr marL="342900" lvl="0" indent="-342900">
              <a:spcBef>
                <a:spcPts val="500"/>
              </a:spcBef>
              <a:spcAft>
                <a:spcPts val="500"/>
              </a:spcAft>
              <a:buFont typeface="+mj-lt"/>
              <a:buAutoNum type="arabicPeriod"/>
            </a:pP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Собеседование с ребёнком в присутствии родителей с целью определения познавательного развития дошкольника и налаживания общения с родителями, демонстрации возможностей ребёнка. Совместные досуги и мероприятия на основе партнёрской деятельности родителей и педагогов.</a:t>
            </a:r>
            <a:endParaRPr lang="ru-RU" sz="1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spcBef>
                <a:spcPts val="500"/>
              </a:spcBef>
              <a:spcAft>
                <a:spcPts val="500"/>
              </a:spcAft>
              <a:buFont typeface="+mj-lt"/>
              <a:buAutoNum type="arabicPeriod"/>
            </a:pP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Ознакомление родителей с деятельностью детей   (видеозапись) с целью проведения индивидуальных консультаций с родителями</a:t>
            </a:r>
          </a:p>
          <a:p>
            <a:pPr marL="342900" lvl="0" indent="-342900">
              <a:spcBef>
                <a:spcPts val="500"/>
              </a:spcBef>
              <a:spcAft>
                <a:spcPts val="500"/>
              </a:spcAft>
              <a:buFont typeface="+mj-lt"/>
              <a:buAutoNum type="arabicPeriod"/>
            </a:pP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Посещение культурных учреждений при участии родителей (театр, библиотека, выставочный зал и др.) с целью расширения представлений об окружающем мире, формирования адекватных форм поведения в общественных местах, воспитания положительных эмоций и эстетических чувств.</a:t>
            </a:r>
            <a:endParaRPr lang="ru-RU" sz="1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spcBef>
                <a:spcPts val="500"/>
              </a:spcBef>
              <a:spcAft>
                <a:spcPts val="500"/>
              </a:spcAft>
              <a:buFont typeface="+mj-lt"/>
              <a:buAutoNum type="arabicPeriod"/>
            </a:pP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Открытые мероприятия с детьми для родителей.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Совместные досуги, праздники, музыкальные и литературные вечера на основе взаимодействия родителей и детей.</a:t>
            </a:r>
            <a:endParaRPr lang="ru-RU" sz="1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spcBef>
                <a:spcPts val="500"/>
              </a:spcBef>
              <a:spcAft>
                <a:spcPts val="500"/>
              </a:spcAft>
              <a:buFont typeface="+mj-lt"/>
              <a:buAutoNum type="arabicPeriod"/>
            </a:pP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Совместные наблюдения явлений природы, общественной жизни с оформлением плакатов, которые становятся достоянием группы. Совместное создание тематических альбомов экологической направленности «Птицы», «Животные», «Рыбы», «Цветы» и т.д.</a:t>
            </a:r>
          </a:p>
          <a:p>
            <a:pPr marL="342900" lvl="0" indent="-342900">
              <a:spcBef>
                <a:spcPts val="500"/>
              </a:spcBef>
              <a:spcAft>
                <a:spcPts val="500"/>
              </a:spcAft>
              <a:buFont typeface="+mj-lt"/>
              <a:buAutoNum type="arabicPeriod"/>
            </a:pP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Создание в группе тематических выставок при участии родителей. Совместная работа родителей с ребёнком над созданием семейных альбомов </a:t>
            </a:r>
            <a:endParaRPr lang="ru-RU" sz="1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spcBef>
                <a:spcPts val="500"/>
              </a:spcBef>
              <a:spcAft>
                <a:spcPts val="500"/>
              </a:spcAft>
              <a:buFont typeface="+mj-lt"/>
              <a:buAutoNum type="arabicPeriod"/>
            </a:pP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Проведение встреч с родителями с целью знакомства с профессиями, формирования уважительного отношения к людям труда.</a:t>
            </a:r>
            <a:endParaRPr lang="ru-RU" sz="1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spcBef>
                <a:spcPts val="500"/>
              </a:spcBef>
              <a:spcAft>
                <a:spcPts val="500"/>
              </a:spcAft>
              <a:buFont typeface="+mj-lt"/>
              <a:buAutoNum type="arabicPeriod"/>
            </a:pP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Создание в группе «коллекций» - наборы открыток, календарей, минералов и др. предметов для познавательно-творческой работы.</a:t>
            </a:r>
            <a:endParaRPr lang="ru-RU" sz="1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spcBef>
                <a:spcPts val="500"/>
              </a:spcBef>
              <a:spcAft>
                <a:spcPts val="500"/>
              </a:spcAft>
              <a:buFont typeface="+mj-lt"/>
              <a:buAutoNum type="arabicPeriod"/>
            </a:pP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Игротека в детском саду с приглашением родителей и других членов семьи.</a:t>
            </a:r>
            <a:endParaRPr lang="ru-RU" sz="1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светлячок\Desktop\201781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7650" name="Picture 2" descr="C:\Users\светлячок\Desktop\201781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Скругленный прямоугольник 3"/>
          <p:cNvSpPr/>
          <p:nvPr/>
        </p:nvSpPr>
        <p:spPr>
          <a:xfrm>
            <a:off x="0" y="2500282"/>
            <a:ext cx="9144000" cy="435771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1000"/>
              </a:spcAft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Задачи:</a:t>
            </a:r>
            <a:endParaRPr lang="ru-RU" sz="2000" b="1" dirty="0" smtClean="0">
              <a:solidFill>
                <a:srgbClr val="7030A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742950" lvl="1" indent="-285750">
              <a:buFont typeface="Symbol" pitchFamily="18" charset="2"/>
              <a:buChar char=""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Усвоение норм и ценностей, принятых в обществе, включая моральные и нравственные ценности.</a:t>
            </a:r>
            <a:endParaRPr lang="ru-RU" sz="1600" dirty="0" smtClean="0">
              <a:solidFill>
                <a:srgbClr val="00206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742950" lvl="1" indent="-285750">
              <a:buFont typeface="Symbol" pitchFamily="18" charset="2"/>
              <a:buChar char=""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Развитие общения и взаимодействия ребёнка со взрослыми и сверстниками.</a:t>
            </a:r>
            <a:endParaRPr lang="ru-RU" sz="1600" dirty="0" smtClean="0">
              <a:solidFill>
                <a:srgbClr val="00206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742950" lvl="1" indent="-285750">
              <a:buFont typeface="Symbol" pitchFamily="18" charset="2"/>
              <a:buChar char=""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Становление самостоятельности, целенаправленности и </a:t>
            </a:r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саморегуляции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собственных действий.</a:t>
            </a:r>
            <a:endParaRPr lang="ru-RU" sz="1600" dirty="0" smtClean="0">
              <a:solidFill>
                <a:srgbClr val="00206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742950" lvl="1" indent="-285750">
              <a:buFont typeface="Symbol" pitchFamily="18" charset="2"/>
              <a:buChar char=""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Развитие социального и эмоционального интеллекта, эмоциональной отзывчивости, сопереживания.</a:t>
            </a:r>
            <a:endParaRPr lang="ru-RU" sz="1600" dirty="0" smtClean="0">
              <a:solidFill>
                <a:srgbClr val="00206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742950" lvl="1" indent="-285750">
              <a:buFont typeface="Symbol" pitchFamily="18" charset="2"/>
              <a:buChar char=""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Формирование уважительного отношения и чувства принадлежности к своей семье и к сообществу детей и взрослых в ДОУ</a:t>
            </a:r>
            <a:endParaRPr lang="ru-RU" sz="1600" dirty="0" smtClean="0">
              <a:solidFill>
                <a:srgbClr val="00206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742950" lvl="1" indent="-285750">
              <a:buFont typeface="Symbol" pitchFamily="18" charset="2"/>
              <a:buChar char=""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Формирование позитивных установок к различным видам труда и творчества. </a:t>
            </a:r>
            <a:endParaRPr lang="ru-RU" sz="1600" dirty="0" smtClean="0">
              <a:solidFill>
                <a:srgbClr val="00206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742950" lvl="1" indent="-285750">
              <a:buFont typeface="Symbol" pitchFamily="18" charset="2"/>
              <a:buChar char=""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Формирование основ безопасного поведения в быту, социуме, природе.</a:t>
            </a:r>
            <a:endParaRPr lang="ru-RU" sz="1600" dirty="0" smtClean="0">
              <a:solidFill>
                <a:srgbClr val="00206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742950" lvl="1" indent="-285750">
              <a:spcAft>
                <a:spcPts val="1000"/>
              </a:spcAft>
              <a:buFont typeface="Symbol" pitchFamily="18" charset="2"/>
              <a:buChar char=""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Формирование готовности  к совместной деятельности со сверстниками.</a:t>
            </a:r>
            <a:endParaRPr lang="ru-RU" sz="1600" dirty="0">
              <a:solidFill>
                <a:srgbClr val="00206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42976" y="214290"/>
            <a:ext cx="6929486" cy="50006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Социально-коммуникативное развитие</a:t>
            </a:r>
          </a:p>
          <a:p>
            <a:pPr algn="ctr"/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67544" y="908720"/>
            <a:ext cx="8496944" cy="136815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1000"/>
              </a:spcAft>
            </a:pP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Цель:</a:t>
            </a:r>
          </a:p>
          <a:p>
            <a:pPr>
              <a:spcAft>
                <a:spcPts val="1000"/>
              </a:spcAft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Позитивная социализация детей дошкольного возраста, приобщение детей к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социокультурным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нормам, традициям семьи, общества и государства.</a:t>
            </a:r>
            <a:endParaRPr lang="ru-RU" dirty="0" smtClean="0">
              <a:solidFill>
                <a:srgbClr val="00206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светлячок\Desktop\201781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479634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Багетная рамка 3"/>
          <p:cNvSpPr/>
          <p:nvPr/>
        </p:nvSpPr>
        <p:spPr>
          <a:xfrm>
            <a:off x="2267744" y="0"/>
            <a:ext cx="4680520" cy="764704"/>
          </a:xfrm>
          <a:prstGeom prst="bevel">
            <a:avLst/>
          </a:prstGeom>
          <a:solidFill>
            <a:srgbClr val="D1FA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деятельности</a:t>
            </a:r>
            <a:endParaRPr lang="ru-RU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Выноска со стрелкой вниз 4"/>
          <p:cNvSpPr/>
          <p:nvPr/>
        </p:nvSpPr>
        <p:spPr>
          <a:xfrm>
            <a:off x="4139952" y="764704"/>
            <a:ext cx="936104" cy="4248472"/>
          </a:xfrm>
          <a:prstGeom prst="downArrowCallout">
            <a:avLst/>
          </a:prstGeom>
          <a:solidFill>
            <a:srgbClr val="D1FAFF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899592" y="1052736"/>
            <a:ext cx="3440563" cy="1512168"/>
          </a:xfrm>
          <a:prstGeom prst="roundRect">
            <a:avLst/>
          </a:prstGeom>
          <a:solidFill>
            <a:srgbClr val="D1FAFF"/>
          </a:solidFill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игровой деятельности 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 с целью освоения различных социальных</a:t>
            </a:r>
          </a:p>
          <a:p>
            <a:pPr lvl="0" algn="ctr"/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ролей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971600" y="3068960"/>
            <a:ext cx="3368554" cy="1368152"/>
          </a:xfrm>
          <a:prstGeom prst="roundRect">
            <a:avLst/>
          </a:prstGeom>
          <a:solidFill>
            <a:srgbClr val="D1FAFF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2">
              <a:lnSpc>
                <a:spcPct val="150000"/>
              </a:lnSpc>
            </a:pPr>
            <a:r>
              <a:rPr lang="ru-RU" sz="2000" b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Трудовое </a:t>
            </a:r>
            <a:r>
              <a:rPr lang="ru-RU" sz="2000" b="1" dirty="0" smtClean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воспитание</a:t>
            </a:r>
            <a:endParaRPr lang="ru-RU" sz="2000" b="1" dirty="0">
              <a:solidFill>
                <a:srgbClr val="7030A0"/>
              </a:solidFill>
              <a:ea typeface="Calibri"/>
              <a:cs typeface="Times New Roman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860032" y="1052736"/>
            <a:ext cx="3533261" cy="1584176"/>
          </a:xfrm>
          <a:prstGeom prst="roundRect">
            <a:avLst/>
          </a:prstGeom>
          <a:solidFill>
            <a:srgbClr val="D1FAFF"/>
          </a:solidFill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основ безопасного поведения в быту, социуме, природе</a:t>
            </a:r>
            <a:r>
              <a:rPr lang="ru-RU" sz="2000" dirty="0">
                <a:solidFill>
                  <a:srgbClr val="7030A0"/>
                </a:solidFill>
              </a:rPr>
              <a:t>.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932040" y="3068960"/>
            <a:ext cx="3533261" cy="1368152"/>
          </a:xfrm>
          <a:prstGeom prst="roundRect">
            <a:avLst/>
          </a:prstGeom>
          <a:solidFill>
            <a:srgbClr val="D1FAFF"/>
          </a:solidFill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Патриотическое воспитание детей дошкольного </a:t>
            </a: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возраста</a:t>
            </a:r>
            <a:endParaRPr lang="ru-RU" sz="2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043608" y="5013176"/>
            <a:ext cx="7416824" cy="1346448"/>
          </a:xfrm>
          <a:prstGeom prst="roundRect">
            <a:avLst/>
          </a:prstGeom>
          <a:solidFill>
            <a:srgbClr val="D1FAFF"/>
          </a:solidFill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000"/>
              </a:spcAft>
            </a:pPr>
            <a:r>
              <a:rPr lang="ru-RU" b="1" dirty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</a:rPr>
              <a:t>Вариативная часть представлена реализацией регионального учебного методического комплекта</a:t>
            </a:r>
            <a:endParaRPr lang="ru-RU" b="1" dirty="0">
              <a:solidFill>
                <a:srgbClr val="7030A0"/>
              </a:solidFill>
              <a:ea typeface="Calibri"/>
              <a:cs typeface="Times New Roman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светлячок\Desktop\201781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Стрелка углом вверх 5"/>
          <p:cNvSpPr/>
          <p:nvPr/>
        </p:nvSpPr>
        <p:spPr>
          <a:xfrm rot="-10800000">
            <a:off x="1259632" y="404664"/>
            <a:ext cx="1368152" cy="4320480"/>
          </a:xfrm>
          <a:prstGeom prst="bentUpArrow">
            <a:avLst>
              <a:gd name="adj1" fmla="val 16534"/>
              <a:gd name="adj2" fmla="val 32779"/>
              <a:gd name="adj3" fmla="val 31015"/>
            </a:avLst>
          </a:prstGeom>
          <a:solidFill>
            <a:srgbClr val="D1FA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углом вверх 6"/>
          <p:cNvSpPr/>
          <p:nvPr/>
        </p:nvSpPr>
        <p:spPr>
          <a:xfrm rot="10800000" flipH="1">
            <a:off x="6084168" y="404664"/>
            <a:ext cx="1512168" cy="4320480"/>
          </a:xfrm>
          <a:prstGeom prst="bentUpArrow">
            <a:avLst>
              <a:gd name="adj1" fmla="val 16421"/>
              <a:gd name="adj2" fmla="val 25000"/>
              <a:gd name="adj3" fmla="val 25114"/>
            </a:avLst>
          </a:prstGeom>
          <a:solidFill>
            <a:srgbClr val="D1FA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555776" y="188640"/>
            <a:ext cx="3672408" cy="515140"/>
          </a:xfrm>
          <a:prstGeom prst="roundRect">
            <a:avLst/>
          </a:prstGeom>
          <a:solidFill>
            <a:srgbClr val="D1FA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ru-RU" b="1" dirty="0" smtClean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Формы  работы  с детьми</a:t>
            </a:r>
            <a:endParaRPr lang="ru-RU" sz="1600" dirty="0">
              <a:solidFill>
                <a:srgbClr val="7030A0"/>
              </a:solidFill>
              <a:ea typeface="Calibri"/>
              <a:cs typeface="Times New Roman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89109" y="933872"/>
            <a:ext cx="2363553" cy="1304528"/>
          </a:xfrm>
          <a:prstGeom prst="roundRect">
            <a:avLst/>
          </a:prstGeom>
          <a:solidFill>
            <a:srgbClr val="D1FAFF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Развитие  игровой  деятельности 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37724" y="2736843"/>
            <a:ext cx="2363554" cy="1304528"/>
          </a:xfrm>
          <a:prstGeom prst="roundRect">
            <a:avLst/>
          </a:prstGeom>
          <a:solidFill>
            <a:srgbClr val="D1FAFF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Формирование патриотических чувств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37724" y="4725144"/>
            <a:ext cx="2363554" cy="1304528"/>
          </a:xfrm>
          <a:prstGeom prst="roundRect">
            <a:avLst/>
          </a:prstGeom>
          <a:solidFill>
            <a:srgbClr val="D1FAFF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Хозяйственно-бытовой  труд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228184" y="933872"/>
            <a:ext cx="2363554" cy="1559024"/>
          </a:xfrm>
          <a:prstGeom prst="roundRect">
            <a:avLst/>
          </a:prstGeom>
          <a:solidFill>
            <a:srgbClr val="D1FAFF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Формирование гендерной, семейной и гражданской принадлежности 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228184" y="2736843"/>
            <a:ext cx="2363554" cy="1304528"/>
          </a:xfrm>
          <a:prstGeom prst="roundRect">
            <a:avLst/>
          </a:prstGeom>
          <a:solidFill>
            <a:srgbClr val="D1FAFF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Самообслуживание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228184" y="4725144"/>
            <a:ext cx="2363554" cy="1304528"/>
          </a:xfrm>
          <a:prstGeom prst="roundRect">
            <a:avLst/>
          </a:prstGeom>
          <a:solidFill>
            <a:srgbClr val="D1FAFF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Формирование  первичных представлений  о труде взрослых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Стрелка вниз 13"/>
          <p:cNvSpPr/>
          <p:nvPr/>
        </p:nvSpPr>
        <p:spPr>
          <a:xfrm>
            <a:off x="4283968" y="692696"/>
            <a:ext cx="576064" cy="4032448"/>
          </a:xfrm>
          <a:prstGeom prst="downArrow">
            <a:avLst/>
          </a:prstGeom>
          <a:solidFill>
            <a:srgbClr val="D1FA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059832" y="933872"/>
            <a:ext cx="2952328" cy="1775048"/>
          </a:xfrm>
          <a:prstGeom prst="roundRect">
            <a:avLst/>
          </a:prstGeom>
          <a:solidFill>
            <a:srgbClr val="D1FAFF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750" b="1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Приобщение  к  элементарным  общепринятым     нормам  и  правилам   взаимоотношения  со  сверстниками   и  взрослыми</a:t>
            </a:r>
            <a:endParaRPr lang="ru-RU" sz="175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419872" y="2924944"/>
            <a:ext cx="2363554" cy="1304528"/>
          </a:xfrm>
          <a:prstGeom prst="roundRect">
            <a:avLst/>
          </a:prstGeom>
          <a:solidFill>
            <a:srgbClr val="D1FAFF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71755" algn="ctr">
              <a:spcBef>
                <a:spcPts val="500"/>
              </a:spcBef>
              <a:spcAft>
                <a:spcPts val="1000"/>
              </a:spcAft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Формирование</a:t>
            </a: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R="71755" algn="ctr">
              <a:spcAft>
                <a:spcPts val="1000"/>
              </a:spcAft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основ  собственной  безопасности </a:t>
            </a: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390223" y="4725144"/>
            <a:ext cx="2363554" cy="1304528"/>
          </a:xfrm>
          <a:prstGeom prst="roundRect">
            <a:avLst/>
          </a:prstGeom>
          <a:solidFill>
            <a:srgbClr val="D1FAFF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Труд  в природе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светлячок\Desktop\201781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286000" y="3075057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lvl="2" algn="ctr">
              <a:spcAft>
                <a:spcPts val="1000"/>
              </a:spcAft>
            </a:pPr>
            <a:endParaRPr lang="ru-RU" sz="2000" dirty="0">
              <a:solidFill>
                <a:srgbClr val="FF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5" name="Багетная рамка 4"/>
          <p:cNvSpPr/>
          <p:nvPr/>
        </p:nvSpPr>
        <p:spPr>
          <a:xfrm>
            <a:off x="1115616" y="0"/>
            <a:ext cx="7128792" cy="548680"/>
          </a:xfrm>
          <a:prstGeom prst="bevel">
            <a:avLst/>
          </a:prstGeom>
          <a:solidFill>
            <a:srgbClr val="D1FA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2" algn="ctr">
              <a:spcAft>
                <a:spcPts val="1000"/>
              </a:spcAft>
            </a:pP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Формы взаимодействия с семьями воспитанников</a:t>
            </a:r>
            <a:endParaRPr lang="ru-RU" sz="2000" dirty="0">
              <a:solidFill>
                <a:srgbClr val="7030A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02570"/>
            <a:ext cx="8568952" cy="6238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светлячок\Desktop\201781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4"/>
            <a:ext cx="9144000" cy="6858000"/>
          </a:xfrm>
          <a:prstGeom prst="rect">
            <a:avLst/>
          </a:prstGeom>
          <a:noFill/>
        </p:spPr>
      </p:pic>
      <p:sp>
        <p:nvSpPr>
          <p:cNvPr id="10" name="Багетная рамка 9"/>
          <p:cNvSpPr/>
          <p:nvPr/>
        </p:nvSpPr>
        <p:spPr>
          <a:xfrm>
            <a:off x="0" y="3643314"/>
            <a:ext cx="3500430" cy="1071570"/>
          </a:xfrm>
          <a:prstGeom prst="bevel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Обязательная часть (не менее 60%)</a:t>
            </a:r>
          </a:p>
          <a:p>
            <a:pPr algn="ctr"/>
            <a:endParaRPr lang="ru-RU" dirty="0"/>
          </a:p>
        </p:txBody>
      </p:sp>
      <p:sp>
        <p:nvSpPr>
          <p:cNvPr id="11" name="Багетная рамка 10"/>
          <p:cNvSpPr/>
          <p:nvPr/>
        </p:nvSpPr>
        <p:spPr>
          <a:xfrm>
            <a:off x="3714744" y="3643314"/>
            <a:ext cx="5429256" cy="1071570"/>
          </a:xfrm>
          <a:prstGeom prst="bevel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Вариативная часть, формируемая участниками образовательных отношений (не более 40%)</a:t>
            </a:r>
          </a:p>
          <a:p>
            <a:pPr algn="ctr"/>
            <a:endParaRPr lang="ru-RU" dirty="0"/>
          </a:p>
        </p:txBody>
      </p:sp>
      <p:sp>
        <p:nvSpPr>
          <p:cNvPr id="12" name="Багетная рамка 11"/>
          <p:cNvSpPr/>
          <p:nvPr/>
        </p:nvSpPr>
        <p:spPr>
          <a:xfrm>
            <a:off x="0" y="5000636"/>
            <a:ext cx="3643306" cy="1071570"/>
          </a:xfrm>
          <a:prstGeom prst="bevel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ФГОС ДО или Примерная основная образовательная программа</a:t>
            </a: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Багетная рамка 12"/>
          <p:cNvSpPr/>
          <p:nvPr/>
        </p:nvSpPr>
        <p:spPr>
          <a:xfrm>
            <a:off x="4786314" y="5000636"/>
            <a:ext cx="3714744" cy="928694"/>
          </a:xfrm>
          <a:prstGeom prst="bevel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Парциальные программы</a:t>
            </a: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Багетная рамка 13"/>
          <p:cNvSpPr/>
          <p:nvPr/>
        </p:nvSpPr>
        <p:spPr>
          <a:xfrm>
            <a:off x="214282" y="1071546"/>
            <a:ext cx="8929718" cy="1143008"/>
          </a:xfrm>
          <a:prstGeom prst="bevel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 приказом </a:t>
            </a:r>
            <a:r>
              <a:rPr lang="ru-RU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Минобрнауки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 от 17 октября 2013 г. № 1155</a:t>
            </a:r>
          </a:p>
          <a:p>
            <a:pPr algn="ctr"/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Зарегистрирован в Минюсте России 14 ноября 2013 г., регистрационный № 30384</a:t>
            </a: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Багетная рамка 14"/>
          <p:cNvSpPr/>
          <p:nvPr/>
        </p:nvSpPr>
        <p:spPr>
          <a:xfrm>
            <a:off x="1500166" y="0"/>
            <a:ext cx="6500858" cy="1071546"/>
          </a:xfrm>
          <a:prstGeom prst="bevel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государственный образовательный стандарт дошкольного образования</a:t>
            </a:r>
            <a:endParaRPr lang="ru-RU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Багетная рамка 15"/>
          <p:cNvSpPr/>
          <p:nvPr/>
        </p:nvSpPr>
        <p:spPr>
          <a:xfrm>
            <a:off x="2143108" y="2357430"/>
            <a:ext cx="5000660" cy="857256"/>
          </a:xfrm>
          <a:prstGeom prst="bevel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образовательная программа дошкольного образования</a:t>
            </a:r>
            <a:endParaRPr lang="ru-RU" sz="2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8" name="Прямая со стрелкой 17"/>
          <p:cNvCxnSpPr/>
          <p:nvPr/>
        </p:nvCxnSpPr>
        <p:spPr>
          <a:xfrm rot="16200000" flipH="1">
            <a:off x="5929322" y="3286124"/>
            <a:ext cx="285752" cy="2857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rot="10800000" flipV="1">
            <a:off x="2786050" y="3286124"/>
            <a:ext cx="357190" cy="2143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rot="5400000">
            <a:off x="4501356" y="1142987"/>
            <a:ext cx="142084" cy="79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>
            <a:stCxn id="10" idx="2"/>
          </p:cNvCxnSpPr>
          <p:nvPr/>
        </p:nvCxnSpPr>
        <p:spPr>
          <a:xfrm rot="5400000">
            <a:off x="1625190" y="4804175"/>
            <a:ext cx="214316" cy="3573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 rot="5400000">
            <a:off x="6036479" y="4822041"/>
            <a:ext cx="21431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светлячок\Desktop\201781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115616" y="0"/>
            <a:ext cx="6840760" cy="83099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реализации образовательной области </a:t>
            </a:r>
          </a:p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«Социально-коммуникативное развитие»</a:t>
            </a:r>
            <a:endParaRPr lang="ru-RU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275856" y="1052736"/>
            <a:ext cx="2072275" cy="1642053"/>
          </a:xfrm>
          <a:prstGeom prst="ellipse">
            <a:avLst/>
          </a:prstGeom>
          <a:solidFill>
            <a:srgbClr val="DEF9FE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6084168" y="2564903"/>
            <a:ext cx="1944216" cy="1693845"/>
          </a:xfrm>
          <a:prstGeom prst="ellipse">
            <a:avLst/>
          </a:prstGeom>
          <a:solidFill>
            <a:srgbClr val="DEF9FE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Ситуация общения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5076056" y="4797152"/>
            <a:ext cx="2287488" cy="1599930"/>
          </a:xfrm>
          <a:prstGeom prst="ellipse">
            <a:avLst/>
          </a:prstGeom>
          <a:solidFill>
            <a:srgbClr val="DEF9FE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Коллекционирование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1691680" y="5013176"/>
            <a:ext cx="2124236" cy="1599930"/>
          </a:xfrm>
          <a:prstGeom prst="ellipse">
            <a:avLst/>
          </a:prstGeom>
          <a:solidFill>
            <a:srgbClr val="DEF9FE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Социальное экспериментирование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1043608" y="2636912"/>
            <a:ext cx="2160240" cy="1597043"/>
          </a:xfrm>
          <a:prstGeom prst="ellipse">
            <a:avLst/>
          </a:prstGeom>
          <a:solidFill>
            <a:srgbClr val="DEF9FE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Проектная деятельность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трелка вправо 9"/>
          <p:cNvSpPr/>
          <p:nvPr/>
        </p:nvSpPr>
        <p:spPr>
          <a:xfrm rot="1500000">
            <a:off x="5192937" y="2297661"/>
            <a:ext cx="1228139" cy="484632"/>
          </a:xfrm>
          <a:prstGeom prst="rightArrow">
            <a:avLst>
              <a:gd name="adj1" fmla="val 52268"/>
              <a:gd name="adj2" fmla="val 50000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 rot="6120000">
            <a:off x="6576667" y="4349606"/>
            <a:ext cx="640791" cy="484632"/>
          </a:xfrm>
          <a:prstGeom prst="rightArrow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 rot="10800000">
            <a:off x="3851920" y="5643574"/>
            <a:ext cx="1224136" cy="484632"/>
          </a:xfrm>
          <a:prstGeom prst="rightArrow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 rot="-2640000">
            <a:off x="2601663" y="2223880"/>
            <a:ext cx="872512" cy="484632"/>
          </a:xfrm>
          <a:prstGeom prst="rightArrow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13"/>
          <p:cNvSpPr/>
          <p:nvPr/>
        </p:nvSpPr>
        <p:spPr>
          <a:xfrm rot="-6360000">
            <a:off x="1976384" y="4550315"/>
            <a:ext cx="617853" cy="484632"/>
          </a:xfrm>
          <a:prstGeom prst="rightArrow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3347864" y="3789040"/>
            <a:ext cx="25020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Поддержка детской </a:t>
            </a:r>
          </a:p>
          <a:p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игровой инициативы</a:t>
            </a:r>
            <a:endParaRPr lang="ru-RU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светлячок\Desktop\201781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0" y="116632"/>
            <a:ext cx="9144000" cy="70788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Описание вариативных форм, способов, методов и средств реализации Программы</a:t>
            </a:r>
            <a:endParaRPr lang="ru-RU" sz="2000" dirty="0">
              <a:solidFill>
                <a:srgbClr val="7030A0"/>
              </a:solidFill>
            </a:endParaRPr>
          </a:p>
        </p:txBody>
      </p:sp>
      <p:sp>
        <p:nvSpPr>
          <p:cNvPr id="5" name="Багетная рамка 4"/>
          <p:cNvSpPr/>
          <p:nvPr/>
        </p:nvSpPr>
        <p:spPr>
          <a:xfrm>
            <a:off x="395536" y="908720"/>
            <a:ext cx="8064896" cy="1008112"/>
          </a:xfrm>
          <a:prstGeom prst="bevel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>
              <a:spcAft>
                <a:spcPts val="1000"/>
              </a:spcAft>
            </a:pPr>
            <a:r>
              <a:rPr lang="ru-RU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Основная часть общеобразовательной программы составляет 60%, вариативная часть – 40%. Вариативная часть  охватывает парциальные программы, национально-региональный компонент.</a:t>
            </a:r>
            <a:endParaRPr lang="ru-RU" sz="1600" b="1" dirty="0">
              <a:solidFill>
                <a:srgbClr val="002060"/>
              </a:solidFill>
              <a:ea typeface="Calibri"/>
              <a:cs typeface="Times New Roman"/>
            </a:endParaRPr>
          </a:p>
        </p:txBody>
      </p:sp>
      <p:sp>
        <p:nvSpPr>
          <p:cNvPr id="6" name="Багетная рамка 5"/>
          <p:cNvSpPr/>
          <p:nvPr/>
        </p:nvSpPr>
        <p:spPr>
          <a:xfrm>
            <a:off x="251520" y="2204864"/>
            <a:ext cx="4248472" cy="1440160"/>
          </a:xfrm>
          <a:prstGeom prst="bevel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Технологии личностно-ориентированного взаимодействия педагога с детьми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Багетная рамка 6"/>
          <p:cNvSpPr/>
          <p:nvPr/>
        </p:nvSpPr>
        <p:spPr>
          <a:xfrm>
            <a:off x="323528" y="4005064"/>
            <a:ext cx="4320480" cy="2016224"/>
          </a:xfrm>
          <a:prstGeom prst="bevel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spc="-50" dirty="0" smtClean="0">
                <a:solidFill>
                  <a:schemeClr val="accent4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Технологии исследовательской деятельности</a:t>
            </a:r>
            <a:endParaRPr lang="ru-RU" dirty="0"/>
          </a:p>
        </p:txBody>
      </p:sp>
      <p:sp>
        <p:nvSpPr>
          <p:cNvPr id="8" name="Багетная рамка 7"/>
          <p:cNvSpPr/>
          <p:nvPr/>
        </p:nvSpPr>
        <p:spPr>
          <a:xfrm>
            <a:off x="4932040" y="2204864"/>
            <a:ext cx="3960440" cy="1440160"/>
          </a:xfrm>
          <a:prstGeom prst="bevel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575"/>
              </a:spcBef>
              <a:spcAft>
                <a:spcPts val="0"/>
              </a:spcAft>
            </a:pPr>
            <a:r>
              <a:rPr lang="ru-RU" b="1" spc="-50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Технологии проектной деятельности</a:t>
            </a:r>
            <a:endParaRPr lang="ru-RU" dirty="0">
              <a:solidFill>
                <a:srgbClr val="002060"/>
              </a:solidFill>
              <a:ea typeface="Calibri"/>
              <a:cs typeface="Times New Roman"/>
            </a:endParaRPr>
          </a:p>
        </p:txBody>
      </p:sp>
      <p:sp>
        <p:nvSpPr>
          <p:cNvPr id="9" name="Багетная рамка 8"/>
          <p:cNvSpPr/>
          <p:nvPr/>
        </p:nvSpPr>
        <p:spPr>
          <a:xfrm>
            <a:off x="4932040" y="4005064"/>
            <a:ext cx="4032448" cy="2016224"/>
          </a:xfrm>
          <a:prstGeom prst="bevel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парциальных программ в вариативных технологиях</a:t>
            </a: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светлячок\Desktop\201781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Багетная рамка 3"/>
          <p:cNvSpPr/>
          <p:nvPr/>
        </p:nvSpPr>
        <p:spPr>
          <a:xfrm>
            <a:off x="1187624" y="116632"/>
            <a:ext cx="6336704" cy="576064"/>
          </a:xfrm>
          <a:prstGeom prst="bevel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III. </a:t>
            </a: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ОРГАНИЗАЦИОННЫЙ РАЗДЕЛ</a:t>
            </a:r>
            <a:r>
              <a:rPr lang="ru-RU" dirty="0" smtClean="0">
                <a:solidFill>
                  <a:srgbClr val="7030A0"/>
                </a:solidFill>
              </a:rPr>
              <a:t>.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980728"/>
            <a:ext cx="2195736" cy="792088"/>
          </a:xfrm>
          <a:prstGeom prst="rect">
            <a:avLst/>
          </a:prstGeom>
          <a:solidFill>
            <a:srgbClr val="D1FA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Виды помещений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699792" y="980728"/>
            <a:ext cx="3024336" cy="792088"/>
          </a:xfrm>
          <a:prstGeom prst="rect">
            <a:avLst/>
          </a:prstGeom>
          <a:solidFill>
            <a:srgbClr val="D1FA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/>
                <a:ea typeface="Times New Roman"/>
              </a:rPr>
              <a:t>Предметно-развивающая среда в группах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148064" y="2132856"/>
            <a:ext cx="29158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372200" y="1052736"/>
            <a:ext cx="2448272" cy="1440160"/>
          </a:xfrm>
          <a:prstGeom prst="rect">
            <a:avLst/>
          </a:prstGeom>
          <a:solidFill>
            <a:srgbClr val="D1FA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b="1" dirty="0" smtClean="0">
                <a:solidFill>
                  <a:srgbClr val="002060"/>
                </a:solidFill>
                <a:latin typeface="Times New Roman"/>
                <a:ea typeface="Times New Roman"/>
              </a:rPr>
              <a:t>Обеспечение методическими рекомендациями и средствами обучения и воспитания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1988840"/>
            <a:ext cx="2195736" cy="1069979"/>
          </a:xfrm>
          <a:prstGeom prst="rect">
            <a:avLst/>
          </a:prstGeom>
          <a:solidFill>
            <a:srgbClr val="D1FA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0"/>
              </a:spcAft>
            </a:pPr>
            <a:r>
              <a:rPr lang="ru-RU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Групповые </a:t>
            </a:r>
            <a:r>
              <a:rPr lang="ru-RU" b="1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и раздевальные комнаты </a:t>
            </a:r>
            <a:endParaRPr lang="ru-RU" sz="1600" dirty="0">
              <a:solidFill>
                <a:schemeClr val="tx1"/>
              </a:solidFill>
              <a:ea typeface="Calibri"/>
              <a:cs typeface="Times New Roman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3212976"/>
            <a:ext cx="2195736" cy="648072"/>
          </a:xfrm>
          <a:prstGeom prst="rect">
            <a:avLst/>
          </a:prstGeom>
          <a:solidFill>
            <a:srgbClr val="D1FA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1600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Методический кабинет</a:t>
            </a:r>
            <a:endParaRPr lang="ru-RU" sz="1400" dirty="0">
              <a:solidFill>
                <a:schemeClr val="tx1"/>
              </a:solidFill>
              <a:ea typeface="Calibri"/>
              <a:cs typeface="Times New Roman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3933056"/>
            <a:ext cx="2195736" cy="457200"/>
          </a:xfrm>
          <a:prstGeom prst="rect">
            <a:avLst/>
          </a:prstGeom>
          <a:solidFill>
            <a:srgbClr val="D1FA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Медицинский кабинет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0" y="4509120"/>
            <a:ext cx="2267744" cy="541241"/>
          </a:xfrm>
          <a:prstGeom prst="rect">
            <a:avLst/>
          </a:prstGeom>
          <a:solidFill>
            <a:srgbClr val="D1FA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Музыкальный и гимнастический залы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0" y="5229200"/>
            <a:ext cx="2267744" cy="792088"/>
          </a:xfrm>
          <a:prstGeom prst="rect">
            <a:avLst/>
          </a:prstGeom>
          <a:solidFill>
            <a:srgbClr val="D1FA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0"/>
              </a:spcAft>
            </a:pPr>
            <a:r>
              <a:rPr lang="ru-RU" sz="1600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Кабинет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sz="1600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безопасности дорожного движения (</a:t>
            </a:r>
            <a:r>
              <a:rPr lang="ru-RU" sz="1600" b="1" dirty="0" err="1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автокласс</a:t>
            </a:r>
            <a:r>
              <a:rPr lang="ru-RU" sz="1600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)</a:t>
            </a:r>
            <a:endParaRPr lang="ru-RU" sz="1400" dirty="0">
              <a:solidFill>
                <a:schemeClr val="tx1"/>
              </a:solidFill>
              <a:ea typeface="Calibri"/>
              <a:cs typeface="Times New Roman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0" y="6165304"/>
            <a:ext cx="2267744" cy="529208"/>
          </a:xfrm>
          <a:prstGeom prst="rect">
            <a:avLst/>
          </a:prstGeom>
          <a:solidFill>
            <a:srgbClr val="D1FA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Кабинеты специалистов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444208" y="2852936"/>
            <a:ext cx="2376264" cy="859988"/>
          </a:xfrm>
          <a:prstGeom prst="rect">
            <a:avLst/>
          </a:prstGeom>
          <a:solidFill>
            <a:srgbClr val="D1FA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Методическое обеспечение общего раздела программы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6444207" y="4086742"/>
            <a:ext cx="2376265" cy="1873154"/>
          </a:xfrm>
          <a:prstGeom prst="rect">
            <a:avLst/>
          </a:prstGeom>
          <a:solidFill>
            <a:srgbClr val="D1FA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000"/>
              </a:spcAft>
            </a:pP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Программы,</a:t>
            </a:r>
          </a:p>
          <a:p>
            <a:pPr algn="ctr">
              <a:spcAft>
                <a:spcPts val="1000"/>
              </a:spcAft>
            </a:pP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технологии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и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пособия по  образовательным областям 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987824" y="1988840"/>
            <a:ext cx="2664296" cy="284025"/>
          </a:xfrm>
          <a:prstGeom prst="rect">
            <a:avLst/>
          </a:prstGeom>
          <a:solidFill>
            <a:srgbClr val="DEF9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ru-RU" sz="16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Физкультурный уголок</a:t>
            </a:r>
            <a:endParaRPr lang="ru-RU" sz="1400" dirty="0">
              <a:solidFill>
                <a:schemeClr val="tx1"/>
              </a:solidFill>
              <a:ea typeface="Calibri"/>
              <a:cs typeface="Times New Roman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987824" y="2420888"/>
            <a:ext cx="2664296" cy="284025"/>
          </a:xfrm>
          <a:prstGeom prst="rect">
            <a:avLst/>
          </a:prstGeom>
          <a:solidFill>
            <a:srgbClr val="DEF9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sz="16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Уголок природы</a:t>
            </a:r>
            <a:endParaRPr lang="ru-RU" sz="1400" dirty="0">
              <a:solidFill>
                <a:schemeClr val="tx1"/>
              </a:solidFill>
              <a:ea typeface="Calibri"/>
              <a:cs typeface="Times New Roman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987824" y="2852936"/>
            <a:ext cx="2664296" cy="284025"/>
          </a:xfrm>
          <a:prstGeom prst="rect">
            <a:avLst/>
          </a:prstGeom>
          <a:solidFill>
            <a:srgbClr val="DEF9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16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Уголок развивающих  игр</a:t>
            </a:r>
            <a:endParaRPr lang="ru-RU" sz="1400" dirty="0">
              <a:solidFill>
                <a:schemeClr val="tx1"/>
              </a:solidFill>
              <a:ea typeface="Calibri"/>
              <a:cs typeface="Times New Roman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987824" y="3284984"/>
            <a:ext cx="2664296" cy="284025"/>
          </a:xfrm>
          <a:prstGeom prst="rect">
            <a:avLst/>
          </a:prstGeom>
          <a:solidFill>
            <a:srgbClr val="DEF9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sz="16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Игровая зона</a:t>
            </a:r>
            <a:endParaRPr lang="ru-RU" sz="1400" dirty="0">
              <a:solidFill>
                <a:schemeClr val="tx1"/>
              </a:solidFill>
              <a:ea typeface="Calibri"/>
              <a:cs typeface="Times New Roman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987824" y="3717032"/>
            <a:ext cx="2664296" cy="284025"/>
          </a:xfrm>
          <a:prstGeom prst="rect">
            <a:avLst/>
          </a:prstGeom>
          <a:solidFill>
            <a:srgbClr val="DEF9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0"/>
              </a:spcAft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Уголок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безопасности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987824" y="4149080"/>
            <a:ext cx="2664296" cy="465227"/>
          </a:xfrm>
          <a:prstGeom prst="rect">
            <a:avLst/>
          </a:prstGeom>
          <a:solidFill>
            <a:srgbClr val="DEF9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0"/>
              </a:spcAft>
            </a:pPr>
            <a:r>
              <a:rPr lang="ru-RU" sz="16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Уголок  «</a:t>
            </a:r>
            <a:r>
              <a:rPr lang="ru-RU" sz="1600" b="1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Туган</a:t>
            </a:r>
            <a:r>
              <a:rPr lang="ru-RU" sz="16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600" b="1" dirty="0" err="1" smtClean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җирем</a:t>
            </a:r>
            <a:r>
              <a:rPr lang="ru-RU" sz="1600" b="1" dirty="0" smtClean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6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Татарстан»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3035252" y="4759137"/>
            <a:ext cx="2616868" cy="284025"/>
          </a:xfrm>
          <a:prstGeom prst="rect">
            <a:avLst/>
          </a:prstGeom>
          <a:solidFill>
            <a:srgbClr val="DEF9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Книжный уголок</a:t>
            </a:r>
            <a:endParaRPr lang="ru-RU" sz="1400" dirty="0">
              <a:solidFill>
                <a:schemeClr val="tx1"/>
              </a:solidFill>
              <a:ea typeface="Calibri"/>
              <a:cs typeface="Times New Roman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059832" y="5157192"/>
            <a:ext cx="2604359" cy="519558"/>
          </a:xfrm>
          <a:prstGeom prst="rect">
            <a:avLst/>
          </a:prstGeom>
          <a:solidFill>
            <a:srgbClr val="DEF9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Уголок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экспериментирования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3059832" y="5805264"/>
            <a:ext cx="2616868" cy="284025"/>
          </a:xfrm>
          <a:prstGeom prst="rect">
            <a:avLst/>
          </a:prstGeom>
          <a:solidFill>
            <a:srgbClr val="DEF9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Театральный уголок</a:t>
            </a:r>
            <a:endParaRPr lang="ru-RU" sz="1400" dirty="0">
              <a:solidFill>
                <a:schemeClr val="tx1"/>
              </a:solidFill>
              <a:ea typeface="Calibri"/>
              <a:cs typeface="Times New Roman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3059832" y="6237312"/>
            <a:ext cx="2627414" cy="495054"/>
          </a:xfrm>
          <a:prstGeom prst="rect">
            <a:avLst/>
          </a:prstGeom>
          <a:solidFill>
            <a:srgbClr val="DEF9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0"/>
              </a:spcAft>
            </a:pPr>
            <a:r>
              <a:rPr lang="ru-RU" sz="1600" b="1" dirty="0" smtClean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Уголок художественного творчества</a:t>
            </a:r>
            <a:endParaRPr lang="ru-RU" sz="1400" dirty="0">
              <a:solidFill>
                <a:schemeClr val="tx1"/>
              </a:solidFill>
              <a:ea typeface="Calibri"/>
              <a:cs typeface="Times New Roman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Users\светлячок\Desktop\About-U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7446" y="0"/>
            <a:ext cx="9161446" cy="6861484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286000" y="2921169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lvl="1" algn="ctr">
              <a:spcAft>
                <a:spcPts val="1000"/>
              </a:spcAft>
            </a:pPr>
            <a:endParaRPr lang="ru-RU" dirty="0">
              <a:solidFill>
                <a:srgbClr val="FF0000"/>
              </a:solidFill>
              <a:ea typeface="Calibri"/>
              <a:cs typeface="Times New Roman"/>
            </a:endParaRPr>
          </a:p>
        </p:txBody>
      </p:sp>
      <p:sp>
        <p:nvSpPr>
          <p:cNvPr id="5" name="Багетная рамка 4"/>
          <p:cNvSpPr/>
          <p:nvPr/>
        </p:nvSpPr>
        <p:spPr>
          <a:xfrm>
            <a:off x="0" y="116632"/>
            <a:ext cx="9144000" cy="648072"/>
          </a:xfrm>
          <a:prstGeom prst="bevel">
            <a:avLst/>
          </a:prstGeom>
          <a:solidFill>
            <a:srgbClr val="D1FA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>
              <a:spcAft>
                <a:spcPts val="1000"/>
              </a:spcAft>
            </a:pPr>
            <a:r>
              <a:rPr lang="ru-RU" sz="2000" b="1" dirty="0" smtClean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</a:rPr>
              <a:t>Организация режима пребывания детей в образовательном учреждении </a:t>
            </a:r>
            <a:endParaRPr lang="ru-RU" dirty="0">
              <a:solidFill>
                <a:srgbClr val="7030A0"/>
              </a:solidFill>
              <a:ea typeface="Calibri"/>
              <a:cs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908720"/>
            <a:ext cx="9144000" cy="2232248"/>
          </a:xfrm>
          <a:prstGeom prst="rect">
            <a:avLst/>
          </a:prstGeom>
          <a:noFill/>
          <a:effectLst>
            <a:outerShdw blurRad="40000" dist="20000" dir="5400000" rotWithShape="0">
              <a:srgbClr val="000000">
                <a:alpha val="38000"/>
              </a:srgbClr>
            </a:outerShdw>
            <a:softEdge rad="3175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spcAft>
                <a:spcPts val="1000"/>
              </a:spcAft>
            </a:pPr>
            <a:r>
              <a:rPr lang="ru-RU" sz="1600" spc="-40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Режим  работы дошкольного учреждения   и  длительность  пребывания  в  нем  детей  определяются  Уставом и требованиями </a:t>
            </a:r>
            <a:r>
              <a:rPr lang="ru-RU" sz="1600" spc="-40" dirty="0" err="1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СанПиН</a:t>
            </a:r>
            <a:r>
              <a:rPr lang="ru-RU" sz="1600" spc="-40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2.4.1.3049 -13  и  является  следующим:</a:t>
            </a:r>
            <a:endParaRPr lang="ru-RU" sz="1600" dirty="0" smtClean="0">
              <a:solidFill>
                <a:srgbClr val="00206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spcAft>
                <a:spcPts val="1000"/>
              </a:spcAft>
            </a:pPr>
            <a:r>
              <a:rPr lang="ru-RU" sz="1600" spc="-40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группы  функционируют  в  режиме  5-дневной  рабочей  недели  с   12-часовым  пребыванием  детей   с  6.30  до  18.30.</a:t>
            </a:r>
            <a:endParaRPr lang="ru-RU" sz="1600" dirty="0" smtClean="0">
              <a:solidFill>
                <a:srgbClr val="00206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just">
              <a:spcAft>
                <a:spcPts val="1000"/>
              </a:spcAft>
            </a:pPr>
            <a:r>
              <a:rPr lang="ru-RU" sz="1600" spc="-40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Для качественного обеспечения организации жизнедеятельности детей для каждого возрастного периода в детском саду составлен режим дня с учетом требований </a:t>
            </a:r>
            <a:r>
              <a:rPr lang="ru-RU" sz="1600" spc="-40" dirty="0" err="1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СанПиН</a:t>
            </a:r>
            <a:r>
              <a:rPr lang="ru-RU" sz="1600" spc="-40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2.4.1.3049-13 </a:t>
            </a:r>
          </a:p>
          <a:p>
            <a:pPr algn="just">
              <a:spcAft>
                <a:spcPts val="1000"/>
              </a:spcAft>
            </a:pPr>
            <a:r>
              <a:rPr lang="ru-RU" sz="1600" spc="-40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Режим дня  составляется на холодное время года и на  летний период  по всем возрастным группам 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светлячок\Desktop\201781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286000" y="29673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algn="ctr">
              <a:spcAft>
                <a:spcPts val="0"/>
              </a:spcAft>
            </a:pPr>
            <a:endParaRPr lang="ru-RU" dirty="0">
              <a:solidFill>
                <a:srgbClr val="FF0000"/>
              </a:solidFill>
              <a:ea typeface="Calibri"/>
              <a:cs typeface="Times New Roman"/>
            </a:endParaRPr>
          </a:p>
        </p:txBody>
      </p:sp>
      <p:sp>
        <p:nvSpPr>
          <p:cNvPr id="5" name="Прямоугольник с двумя вырезанными соседними углами 4"/>
          <p:cNvSpPr/>
          <p:nvPr/>
        </p:nvSpPr>
        <p:spPr>
          <a:xfrm>
            <a:off x="683568" y="0"/>
            <a:ext cx="7704856" cy="764704"/>
          </a:xfrm>
          <a:prstGeom prst="snip2Same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algn="ctr">
              <a:spcAft>
                <a:spcPts val="0"/>
              </a:spcAft>
            </a:pPr>
            <a:r>
              <a:rPr lang="ru-RU" b="1" dirty="0" smtClean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</a:rPr>
              <a:t>Особенности организации </a:t>
            </a:r>
          </a:p>
          <a:p>
            <a:pPr marL="457200" algn="ctr">
              <a:spcAft>
                <a:spcPts val="0"/>
              </a:spcAft>
            </a:pPr>
            <a:r>
              <a:rPr lang="ru-RU" b="1" dirty="0" smtClean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</a:rPr>
              <a:t>развивающей предметно-пространственной среды</a:t>
            </a:r>
            <a:endParaRPr lang="ru-RU" dirty="0">
              <a:solidFill>
                <a:srgbClr val="7030A0"/>
              </a:solidFill>
              <a:ea typeface="Calibri"/>
              <a:cs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764704"/>
            <a:ext cx="9144000" cy="4834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16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Развивающая предметно-пространственная среда обеспечивает максимальную реализацию образовательного потенциала пространства МБДОУ, группы и участка, материалов, оборудования и инвентаря для развития детей дошкольного возраста в соответствии с особенностями каждого возрастного этапа, охраны и укрепления их здоровья, возможность общения и совместной деятельности детей (в том числе детей разного возраста) и взрослых, двигательной активности детей, а также возможности для уединения.</a:t>
            </a:r>
            <a:endParaRPr lang="ru-RU" sz="16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6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   Развивающая предметно-пространственная среда должна обеспечивает реализацию различных образовательных программ; учет национально-культурных, климатических условий, в которых осуществляется образовательная деятельность; учет возрастных особенностей детей.</a:t>
            </a:r>
            <a:endParaRPr lang="ru-RU" sz="16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600" b="1" kern="8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Развивающая  предметно-пространственная среда  построена  на  следующих  принципах:</a:t>
            </a:r>
            <a:endParaRPr lang="ru-RU" sz="16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 algn="just">
              <a:spcBef>
                <a:spcPts val="500"/>
              </a:spcBef>
              <a:spcAft>
                <a:spcPts val="0"/>
              </a:spcAft>
            </a:pPr>
            <a:r>
              <a:rPr lang="ru-RU" sz="16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Насыщенность, </a:t>
            </a:r>
            <a:r>
              <a:rPr lang="ru-RU" sz="1600" dirty="0" err="1" smtClean="0">
                <a:latin typeface="Times New Roman" pitchFamily="18" charset="0"/>
                <a:ea typeface="Times New Roman"/>
                <a:cs typeface="Times New Roman" pitchFamily="18" charset="0"/>
              </a:rPr>
              <a:t>трансформируемость</a:t>
            </a:r>
            <a:r>
              <a:rPr lang="ru-RU" sz="16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ea typeface="Times New Roman"/>
                <a:cs typeface="Times New Roman" pitchFamily="18" charset="0"/>
              </a:rPr>
              <a:t>полифункциональность</a:t>
            </a:r>
            <a:r>
              <a:rPr lang="ru-RU" sz="16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, вариативность, доступность, безопасность.</a:t>
            </a:r>
          </a:p>
          <a:p>
            <a:pPr marL="457200" lvl="0" algn="just">
              <a:tabLst>
                <a:tab pos="630555" algn="l"/>
              </a:tabLst>
            </a:pPr>
            <a:r>
              <a:rPr lang="ru-RU" sz="1600" i="1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Насыщенность</a:t>
            </a: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среды соответствует возрастным возможностям детей и содержанию Программы, которая  обеспечивает:</a:t>
            </a:r>
          </a:p>
          <a:p>
            <a:pPr marL="285750" lvl="0" indent="-285750" algn="just">
              <a:buFontTx/>
              <a:buChar char="-"/>
            </a:pP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игровую, познавательную, исследовательскую и творческую активность всех воспитанников, экспериментирование с доступными детям материалами (в том числе с песком и водой);</a:t>
            </a:r>
          </a:p>
          <a:p>
            <a:pPr marL="285750" lvl="0" indent="-285750" algn="just">
              <a:buFontTx/>
              <a:buChar char="-"/>
            </a:pP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эмоциональное благополучие детей во взаимодействии с предметно-пространственным окружением;</a:t>
            </a:r>
          </a:p>
          <a:p>
            <a:pPr marL="285750" lvl="0" indent="-285750" algn="just">
              <a:buFontTx/>
              <a:buChar char="-"/>
            </a:pP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возможность самовыражения детей.</a:t>
            </a:r>
            <a:endParaRPr lang="ru-RU" sz="16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светлячок\Desktop\201781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864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0" y="980728"/>
            <a:ext cx="91440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algn="just">
              <a:tabLst>
                <a:tab pos="630555" algn="l"/>
              </a:tabLst>
            </a:pPr>
            <a:r>
              <a:rPr lang="ru-RU" i="1" dirty="0" err="1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Трансформируемость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пространства дает возможность изменений предметно-пространственной среды в зависимости от образовательной ситуации, в том числе от меняющихся интересов и возможностей детей;</a:t>
            </a:r>
            <a:endParaRPr lang="ru-RU" dirty="0" smtClean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285750" lvl="0" indent="-285750" algn="just">
              <a:buFontTx/>
              <a:buChar char="-"/>
            </a:pP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двигательную активность, в том числе развитие крупной и мелкой моторики, участие в подвижных играх и соревнованиях;</a:t>
            </a:r>
          </a:p>
          <a:p>
            <a:pPr lvl="0" algn="just"/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     </a:t>
            </a:r>
            <a:r>
              <a:rPr lang="ru-RU" i="1" dirty="0" err="1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Полифункциональность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материалов позволяет разнообразно использовать различные  составляющих предметной среды: детскую мебель, маты, мягкие модули, ширмы, природные материалы, пригодные  в разных видах детской активности (в том числе в качестве предметов-заместителей в детской игре).</a:t>
            </a:r>
            <a:endParaRPr lang="ru-RU" dirty="0" smtClean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 algn="just"/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     </a:t>
            </a:r>
            <a:r>
              <a:rPr lang="ru-RU" i="1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Вариативность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среды позволяет создать различные пространства (для игры, конструирования, уединения и пр.), а также разнообразный материал, игры, игрушки и оборудование, обеспечивают свободный выбор детей.</a:t>
            </a:r>
            <a:endParaRPr lang="ru-RU" dirty="0" smtClean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 algn="just"/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Игровой материал периодически сменяется, что стимулирует  игровую, двигательную, познавательную и исследовательскую активность детей.</a:t>
            </a:r>
            <a:endParaRPr lang="ru-RU" dirty="0" smtClean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 algn="just"/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     </a:t>
            </a:r>
            <a:r>
              <a:rPr lang="ru-RU" i="1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Доступность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среды создает условия для свободного доступа детей к играм, игрушкам, материалам, пособиям, обеспечивающим все основные виды детской активности;</a:t>
            </a:r>
            <a:endParaRPr lang="ru-RU" dirty="0" smtClean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 algn="just"/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исправность и сохранность материалов и оборудования.</a:t>
            </a:r>
            <a:endParaRPr lang="ru-RU" dirty="0" smtClean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/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     </a:t>
            </a:r>
            <a:r>
              <a:rPr lang="ru-RU" i="1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Безопасность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предметно-пространственной среды обеспечивает соответствие всех ее элементов требованиям по надежности и безопасности их использования.</a:t>
            </a:r>
            <a:endParaRPr lang="ru-RU" dirty="0" smtClean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 algn="just"/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 </a:t>
            </a:r>
            <a:endParaRPr lang="ru-RU" dirty="0"/>
          </a:p>
        </p:txBody>
      </p:sp>
      <p:sp>
        <p:nvSpPr>
          <p:cNvPr id="5" name="Прямоугольник с двумя вырезанными соседними углами 4"/>
          <p:cNvSpPr/>
          <p:nvPr/>
        </p:nvSpPr>
        <p:spPr>
          <a:xfrm>
            <a:off x="683568" y="0"/>
            <a:ext cx="7704856" cy="764704"/>
          </a:xfrm>
          <a:prstGeom prst="snip2Same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algn="ctr">
              <a:spcAft>
                <a:spcPts val="0"/>
              </a:spcAft>
            </a:pPr>
            <a:r>
              <a:rPr lang="ru-RU" b="1" dirty="0" smtClean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</a:rPr>
              <a:t>Особенности организации </a:t>
            </a:r>
          </a:p>
          <a:p>
            <a:pPr marL="457200" algn="ctr">
              <a:spcAft>
                <a:spcPts val="0"/>
              </a:spcAft>
            </a:pPr>
            <a:r>
              <a:rPr lang="ru-RU" b="1" dirty="0" smtClean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</a:rPr>
              <a:t>развивающей предметно-пространственной среды</a:t>
            </a:r>
            <a:endParaRPr lang="ru-RU" dirty="0">
              <a:solidFill>
                <a:srgbClr val="7030A0"/>
              </a:solidFill>
              <a:ea typeface="Calibri"/>
              <a:cs typeface="Times New Roman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светлячок\Desktop\201781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683568" y="0"/>
            <a:ext cx="7704856" cy="369332"/>
          </a:xfrm>
          <a:prstGeom prst="rect">
            <a:avLst/>
          </a:prstGeom>
          <a:solidFill>
            <a:srgbClr val="D1FAFF"/>
          </a:solidFill>
          <a:ln>
            <a:solidFill>
              <a:schemeClr val="tx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Формы взаимодействия педагогического коллектива с семьями детей.</a:t>
            </a:r>
          </a:p>
        </p:txBody>
      </p:sp>
      <p:sp>
        <p:nvSpPr>
          <p:cNvPr id="4" name="Прямоугольник с двумя вырезанными соседними углами 3"/>
          <p:cNvSpPr/>
          <p:nvPr/>
        </p:nvSpPr>
        <p:spPr>
          <a:xfrm>
            <a:off x="539552" y="548680"/>
            <a:ext cx="7920880" cy="4824536"/>
          </a:xfrm>
          <a:prstGeom prst="snip2SameRect">
            <a:avLst/>
          </a:prstGeom>
          <a:solidFill>
            <a:srgbClr val="D1FA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соответствии с законом Российской Федерации «Об образовании», федеральными образовательными стандартами дошкольного образования, Уставом ДОУ одной из основных задач  является взаимодействие с семьей для обеспечения полноценного развития и реализации личности ребенка.  Особое место уделяется правовому и психолого-педагогическому просвещению родителей (законных представителей) детей. 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основу совместной деятельности семьи и дошкольного учреждения заложены следующие принципы: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единый подход к процессу воспитания ребёнка;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открытость дошкольного учреждения для родителей;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взаимное доверие  во взаимоотношениях педагогов и родителей;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уважение и доброжелательность друг к другу;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дифференцированный подход к каждой семье;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равно ответственность родителей и педагогов. 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 descr="C:\Users\светлячок\Desktop\About-U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7446" y="0"/>
            <a:ext cx="9161446" cy="6861484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403648" y="0"/>
            <a:ext cx="6624736" cy="923330"/>
          </a:xfrm>
          <a:prstGeom prst="rect">
            <a:avLst/>
          </a:prstGeom>
          <a:solidFill>
            <a:srgbClr val="D1FAFF"/>
          </a:solidFill>
        </p:spPr>
        <p:txBody>
          <a:bodyPr wrap="square">
            <a:spAutoFit/>
          </a:bodyPr>
          <a:lstStyle/>
          <a:p>
            <a:pPr marL="109728" indent="0" algn="ctr">
              <a:buNone/>
            </a:pPr>
            <a:r>
              <a:rPr lang="ru-RU" b="1" dirty="0" smtClean="0">
                <a:solidFill>
                  <a:srgbClr val="7030A0"/>
                </a:solidFill>
              </a:rPr>
              <a:t>Условия реализации Программы должны обеспечивать полноценное развитие личности во всех основных образовательных областях, через: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323528" y="980728"/>
            <a:ext cx="1643074" cy="1428760"/>
          </a:xfrm>
          <a:prstGeom prst="ellipse">
            <a:avLst/>
          </a:pr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prstClr val="black"/>
                </a:solidFill>
              </a:rPr>
              <a:t>● ●</a:t>
            </a:r>
          </a:p>
          <a:p>
            <a:pPr algn="ctr"/>
            <a:r>
              <a:rPr lang="ru-RU" dirty="0" smtClean="0">
                <a:solidFill>
                  <a:prstClr val="black"/>
                </a:solidFill>
              </a:rPr>
              <a:t>○</a:t>
            </a:r>
          </a:p>
          <a:p>
            <a:pPr algn="ctr"/>
            <a:endParaRPr lang="ru-RU" dirty="0" smtClean="0">
              <a:solidFill>
                <a:prstClr val="black"/>
              </a:solidFill>
            </a:endParaRPr>
          </a:p>
        </p:txBody>
      </p:sp>
      <p:sp>
        <p:nvSpPr>
          <p:cNvPr id="5" name="Семиугольник 4"/>
          <p:cNvSpPr/>
          <p:nvPr/>
        </p:nvSpPr>
        <p:spPr>
          <a:xfrm rot="-1080000">
            <a:off x="1447631" y="1868595"/>
            <a:ext cx="1789596" cy="1500198"/>
          </a:xfrm>
          <a:prstGeom prst="heptagon">
            <a:avLst/>
          </a:prstGeom>
          <a:solidFill>
            <a:srgbClr val="FC22F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Взаимодействие с родителями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емиугольник 5"/>
          <p:cNvSpPr/>
          <p:nvPr/>
        </p:nvSpPr>
        <p:spPr>
          <a:xfrm rot="21780000">
            <a:off x="3028033" y="2252992"/>
            <a:ext cx="1880729" cy="1585789"/>
          </a:xfrm>
          <a:prstGeom prst="heptagon">
            <a:avLst/>
          </a:prstGeom>
          <a:solidFill>
            <a:srgbClr val="C1C955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prstClr val="black"/>
                </a:solidFill>
              </a:rPr>
              <a:t>Самостоятельная деятельность</a:t>
            </a:r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7" name="Семиугольник 6"/>
          <p:cNvSpPr/>
          <p:nvPr/>
        </p:nvSpPr>
        <p:spPr>
          <a:xfrm rot="-1260000">
            <a:off x="3939048" y="899720"/>
            <a:ext cx="1860221" cy="1634752"/>
          </a:xfrm>
          <a:prstGeom prst="heptagon">
            <a:avLst/>
          </a:prstGeom>
          <a:solidFill>
            <a:srgbClr val="67B79E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Режимные моменты</a:t>
            </a:r>
            <a:endParaRPr lang="ru-RU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емиугольник 7"/>
          <p:cNvSpPr/>
          <p:nvPr/>
        </p:nvSpPr>
        <p:spPr>
          <a:xfrm rot="300000">
            <a:off x="5572509" y="1415635"/>
            <a:ext cx="1785950" cy="1555920"/>
          </a:xfrm>
          <a:prstGeom prst="heptagon">
            <a:avLst/>
          </a:prstGeom>
          <a:solidFill>
            <a:srgbClr val="FEB0F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Различные виды детской деятельности</a:t>
            </a:r>
            <a:endParaRPr lang="ru-RU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ирог 8"/>
          <p:cNvSpPr/>
          <p:nvPr/>
        </p:nvSpPr>
        <p:spPr>
          <a:xfrm rot="-540000">
            <a:off x="913386" y="1882920"/>
            <a:ext cx="504056" cy="216024"/>
          </a:xfrm>
          <a:prstGeom prst="pi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светлячок\Desktop\201781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6" name="Picture 2" descr="C:\Users\светлячок\Desktop\Старший воспитатель 2\ФОНЫ\img1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светлячок\Desktop\201781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кругленный прямоугольник 2"/>
          <p:cNvSpPr/>
          <p:nvPr/>
        </p:nvSpPr>
        <p:spPr>
          <a:xfrm>
            <a:off x="0" y="1214422"/>
            <a:ext cx="2571768" cy="4158794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16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Обязательная часть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обеспечивает  комплексное развитие детей во всех пяти взаимодополняющих областях: </a:t>
            </a:r>
          </a:p>
          <a:p>
            <a:pPr lvl="0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социально-комммуникативное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развитие</a:t>
            </a:r>
          </a:p>
          <a:p>
            <a:pPr lvl="0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-познавательное развитие</a:t>
            </a:r>
          </a:p>
          <a:p>
            <a:pPr lvl="0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-речевое развитие</a:t>
            </a:r>
          </a:p>
          <a:p>
            <a:pPr lvl="0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-художественно-эстетическое развитие</a:t>
            </a:r>
          </a:p>
          <a:p>
            <a:pPr lvl="0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-физическое  развитие 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Штриховая стрелка вправо 3"/>
          <p:cNvSpPr/>
          <p:nvPr/>
        </p:nvSpPr>
        <p:spPr>
          <a:xfrm>
            <a:off x="2571736" y="1142984"/>
            <a:ext cx="1785950" cy="3006096"/>
          </a:xfrm>
          <a:prstGeom prst="stripedRightArrow">
            <a:avLst>
              <a:gd name="adj1" fmla="val 50000"/>
              <a:gd name="adj2" fmla="val 54101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60%</a:t>
            </a:r>
            <a:endParaRPr lang="ru-RU" sz="32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148064" y="1000084"/>
            <a:ext cx="3995936" cy="458915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000" b="1" u="sng" dirty="0" smtClean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r>
              <a:rPr lang="ru-RU" sz="2000" b="1" u="sng" dirty="0" smtClean="0">
                <a:solidFill>
                  <a:srgbClr val="000000"/>
                </a:solidFill>
                <a:latin typeface="Times New Roman"/>
                <a:cs typeface="Times New Roman"/>
              </a:rPr>
              <a:t>2. </a:t>
            </a:r>
            <a:r>
              <a:rPr lang="ru-RU" sz="1600" b="1" u="sng" dirty="0" smtClean="0">
                <a:solidFill>
                  <a:srgbClr val="000000"/>
                </a:solidFill>
                <a:latin typeface="Times New Roman"/>
                <a:cs typeface="Times New Roman"/>
              </a:rPr>
              <a:t>Вариативная часть</a:t>
            </a:r>
            <a:endParaRPr lang="ru-RU" sz="1600" u="sng" dirty="0" smtClean="0">
              <a:ea typeface="Calibri"/>
              <a:cs typeface="Times New Roman"/>
            </a:endParaRPr>
          </a:p>
          <a:p>
            <a:r>
              <a:rPr lang="ru-RU" sz="16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формируется участниками образовательного процесса нашего ДОУ и включает в себя следующие парциальные программы:</a:t>
            </a:r>
            <a:endParaRPr lang="ru-RU" sz="1600" dirty="0" smtClean="0">
              <a:ea typeface="Calibri"/>
              <a:cs typeface="Times New Roman"/>
            </a:endParaRPr>
          </a:p>
          <a:p>
            <a:pPr marL="171450" indent="-171450">
              <a:buFontTx/>
              <a:buChar char="-"/>
            </a:pPr>
            <a:r>
              <a:rPr lang="ru-RU" sz="16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Т.Б.Филичева «Программа логопедической работы»</a:t>
            </a:r>
          </a:p>
          <a:p>
            <a:r>
              <a:rPr lang="ru-RU" sz="16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-Л.Ф. Иванова Программа   обучения английскому языку «</a:t>
            </a:r>
            <a:r>
              <a:rPr lang="en-US" sz="16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First Steps in English</a:t>
            </a:r>
            <a:r>
              <a:rPr lang="ru-RU" sz="16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»</a:t>
            </a:r>
          </a:p>
          <a:p>
            <a:pPr>
              <a:spcAft>
                <a:spcPts val="0"/>
              </a:spcAft>
            </a:pPr>
            <a:r>
              <a:rPr lang="ru-RU" sz="16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-УМК по обучению  детей Татарскому языку                         -</a:t>
            </a:r>
            <a:r>
              <a:rPr lang="tt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Зарипова З.М., Кидрячева Р.Г. Говорим по татарски (для русскоязычных детей)</a:t>
            </a:r>
            <a:endParaRPr lang="ru-RU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tt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-Зарипова З.М., Вәҗиева Л.Н., Зөфәрова Р.С. Туган телдә сөйләшәбез (для детей, владеющих татарским     языком</a:t>
            </a:r>
            <a:r>
              <a:rPr lang="tt-RU" sz="16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)</a:t>
            </a:r>
            <a:endParaRPr lang="ru-RU" sz="1600" dirty="0" smtClean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endParaRPr lang="ru-RU" b="1" dirty="0" smtClean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00562" y="4857760"/>
            <a:ext cx="1847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Штриховая стрелка вправо 10"/>
          <p:cNvSpPr/>
          <p:nvPr/>
        </p:nvSpPr>
        <p:spPr>
          <a:xfrm rot="-10800000">
            <a:off x="3131840" y="3429000"/>
            <a:ext cx="1944216" cy="2071702"/>
          </a:xfrm>
          <a:prstGeom prst="stripedRight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>
                <a:rot lat="9600000" lon="11400000" rev="10800000"/>
              </a:camera>
              <a:lightRig rig="threePt" dir="t"/>
            </a:scene3d>
          </a:bodyPr>
          <a:lstStyle/>
          <a:p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40%</a:t>
            </a:r>
            <a:endParaRPr lang="ru-RU" sz="32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0" y="0"/>
            <a:ext cx="9144000" cy="100010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Образовательная программа разработанная с учётом примерной общеобразовательной программы дошкольного образования «От рождения до школы»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 ред. Н.Е. </a:t>
            </a:r>
            <a:r>
              <a:rPr lang="ru-RU" sz="1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Вераксы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Т.С. Комаровой, М.А. Васильевой  состоит из двух частей: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0" y="5589240"/>
            <a:ext cx="9144000" cy="1268760"/>
          </a:xfrm>
          <a:prstGeom prst="roundRect">
            <a:avLst/>
          </a:prstGeom>
          <a:solidFill>
            <a:srgbClr val="D1FA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ts val="300"/>
              </a:spcBef>
              <a:spcAft>
                <a:spcPct val="0"/>
              </a:spcAft>
            </a:pPr>
            <a:r>
              <a:rPr lang="ru-RU" altLang="ru-RU" sz="14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Arial" pitchFamily="34" charset="0"/>
              </a:rPr>
              <a:t>Содержание коррекционной работы и/или инклюзивного образования:</a:t>
            </a:r>
          </a:p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en-US" altLang="ru-RU" sz="14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Arial" pitchFamily="34" charset="0"/>
              </a:rPr>
              <a:t>c</a:t>
            </a:r>
            <a:r>
              <a:rPr lang="ru-RU" altLang="ru-RU" sz="1400" b="1" dirty="0" err="1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Arial" pitchFamily="34" charset="0"/>
              </a:rPr>
              <a:t>пециальные</a:t>
            </a:r>
            <a:r>
              <a:rPr lang="ru-RU" altLang="ru-RU" sz="14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Arial" pitchFamily="34" charset="0"/>
              </a:rPr>
              <a:t> условия для получения образования детьми с ОВЗ в том числе  механизмы адаптации Программы для указанных детей, использование специальных образовательных программ и методов, специальных методических пособий и дидактических материалов, предоставление услуг ассистента (помощника), оказывающего детям необходимую помощь, проведение групповых и индивидуальных коррекционных занятий</a:t>
            </a:r>
            <a:endParaRPr lang="ru-RU" altLang="ru-RU" sz="1400" dirty="0">
              <a:solidFill>
                <a:schemeClr val="accent4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 descr="C:\Users\светлячок\Desktop\About-U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61446" cy="6861484"/>
          </a:xfrm>
          <a:prstGeom prst="rect">
            <a:avLst/>
          </a:prstGeom>
          <a:noFill/>
        </p:spPr>
      </p:pic>
      <p:sp>
        <p:nvSpPr>
          <p:cNvPr id="3" name="Багетная рамка 2"/>
          <p:cNvSpPr/>
          <p:nvPr/>
        </p:nvSpPr>
        <p:spPr>
          <a:xfrm>
            <a:off x="571472" y="0"/>
            <a:ext cx="8072494" cy="642918"/>
          </a:xfrm>
          <a:prstGeom prst="bevel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Модель образовательной программы</a:t>
            </a:r>
            <a:endParaRPr lang="ru-RU" sz="28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Багетная рамка 3"/>
          <p:cNvSpPr/>
          <p:nvPr/>
        </p:nvSpPr>
        <p:spPr>
          <a:xfrm>
            <a:off x="0" y="714356"/>
            <a:ext cx="9144000" cy="2143140"/>
          </a:xfrm>
          <a:prstGeom prst="bevel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7030A0"/>
                </a:solidFill>
              </a:rPr>
              <a:t>Образовательный процесс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обеспечить развитие личности детей дошкольного возраста в различных видах общения и деятельности с учетом их возрастных, индивидуальных, психологических и физиологических особенностей. Развитие личности, мотивации и способностей детей в различных видах деятельности и охватывает направления развития и образования детей (образовательные области)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с двумя вырезанными соседними углами 4"/>
          <p:cNvSpPr/>
          <p:nvPr/>
        </p:nvSpPr>
        <p:spPr>
          <a:xfrm>
            <a:off x="0" y="3000372"/>
            <a:ext cx="2285984" cy="928694"/>
          </a:xfrm>
          <a:prstGeom prst="snip2SameRect">
            <a:avLst/>
          </a:prstGeom>
          <a:solidFill>
            <a:srgbClr val="7BFB3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Социально-коммуникативное развитие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с двумя вырезанными соседними углами 5"/>
          <p:cNvSpPr/>
          <p:nvPr/>
        </p:nvSpPr>
        <p:spPr>
          <a:xfrm>
            <a:off x="3571868" y="3000372"/>
            <a:ext cx="2143140" cy="857256"/>
          </a:xfrm>
          <a:prstGeom prst="snip2SameRect">
            <a:avLst/>
          </a:prstGeom>
          <a:solidFill>
            <a:srgbClr val="7BFB3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Познавательное развитие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с двумя вырезанными соседними углами 6"/>
          <p:cNvSpPr/>
          <p:nvPr/>
        </p:nvSpPr>
        <p:spPr>
          <a:xfrm>
            <a:off x="2285984" y="3286124"/>
            <a:ext cx="1285884" cy="928694"/>
          </a:xfrm>
          <a:prstGeom prst="snip2SameRect">
            <a:avLst/>
          </a:prstGeom>
          <a:solidFill>
            <a:srgbClr val="7BFB3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Речевое развитие</a:t>
            </a:r>
            <a:endParaRPr lang="ru-RU" b="1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с двумя вырезанными соседними углами 7"/>
          <p:cNvSpPr/>
          <p:nvPr/>
        </p:nvSpPr>
        <p:spPr>
          <a:xfrm>
            <a:off x="5715008" y="3286124"/>
            <a:ext cx="1500198" cy="857256"/>
          </a:xfrm>
          <a:prstGeom prst="snip2SameRect">
            <a:avLst/>
          </a:prstGeom>
          <a:solidFill>
            <a:srgbClr val="7BFB3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Физическое развитие</a:t>
            </a:r>
            <a:endParaRPr lang="ru-RU" b="1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с двумя вырезанными соседними углами 8"/>
          <p:cNvSpPr/>
          <p:nvPr/>
        </p:nvSpPr>
        <p:spPr>
          <a:xfrm>
            <a:off x="7215206" y="3000372"/>
            <a:ext cx="1928794" cy="928694"/>
          </a:xfrm>
          <a:prstGeom prst="snip2SameRect">
            <a:avLst/>
          </a:prstGeom>
          <a:solidFill>
            <a:srgbClr val="7BFB3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Художественно-эстетическое развитие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светлячок\Desktop\201781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0" y="1142984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00298" y="1357298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b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Багетная рамка 4"/>
          <p:cNvSpPr/>
          <p:nvPr/>
        </p:nvSpPr>
        <p:spPr>
          <a:xfrm>
            <a:off x="1785918" y="0"/>
            <a:ext cx="5286412" cy="928670"/>
          </a:xfrm>
          <a:prstGeom prst="bevel">
            <a:avLst/>
          </a:prstGeom>
          <a:solidFill>
            <a:srgbClr val="FED2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программы</a:t>
            </a:r>
          </a:p>
          <a:p>
            <a:pPr algn="ctr"/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0" y="1142984"/>
            <a:ext cx="9144000" cy="5715016"/>
          </a:xfrm>
          <a:prstGeom prst="roundRect">
            <a:avLst/>
          </a:prstGeom>
          <a:solidFill>
            <a:srgbClr val="FED2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spcBef>
                <a:spcPts val="500"/>
              </a:spcBef>
              <a:buClr>
                <a:srgbClr val="000000"/>
              </a:buClr>
            </a:pPr>
            <a:r>
              <a:rPr lang="en-US" sz="2000" b="1" spc="-6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I. </a:t>
            </a:r>
            <a:r>
              <a:rPr lang="ru-RU" sz="2000" b="1" spc="-6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Целевой раздел  </a:t>
            </a:r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342900" lvl="0" indent="-34290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</a:pPr>
            <a:r>
              <a:rPr lang="ru-RU" sz="2000" b="1" spc="-6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1.Пояснительная записка</a:t>
            </a:r>
            <a:r>
              <a:rPr lang="ru-RU" sz="1600" spc="-6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  <a:endParaRPr lang="ru-RU" sz="1600" dirty="0" smtClean="0">
              <a:solidFill>
                <a:schemeClr val="tx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742950" lvl="1" indent="-285750">
              <a:spcBef>
                <a:spcPts val="50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Общие сведения</a:t>
            </a:r>
            <a:endParaRPr lang="ru-RU" sz="1600" b="1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742950" lvl="1" indent="-285750">
              <a:spcBef>
                <a:spcPts val="50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Цели и задачи реализации Программы</a:t>
            </a:r>
            <a:endParaRPr lang="ru-RU" sz="1600" b="1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742950" lvl="1" indent="-285750">
              <a:spcBef>
                <a:spcPts val="50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Принципы и подходы к формированию Программы</a:t>
            </a:r>
            <a:endParaRPr lang="ru-RU" sz="1600" b="1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742950" lvl="1" indent="-285750">
              <a:spcBef>
                <a:spcPts val="50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Характеристики особенностей развития детей дошкольного возраста</a:t>
            </a:r>
            <a:endParaRPr lang="ru-RU" sz="1600" b="1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</a:pP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2.Планируемые результаты освоения программы</a:t>
            </a:r>
            <a:endParaRPr lang="en-US" b="1" dirty="0" smtClean="0">
              <a:solidFill>
                <a:schemeClr val="tx1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lvl="0" algn="ctr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</a:pPr>
            <a:r>
              <a:rPr lang="en-US" sz="2000" b="1" spc="-6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               II.    </a:t>
            </a:r>
            <a:r>
              <a:rPr lang="ru-RU" sz="2000" b="1" spc="-6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Содержательный  раздел </a:t>
            </a:r>
            <a:endParaRPr 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450215">
              <a:spcAft>
                <a:spcPts val="0"/>
              </a:spcAft>
            </a:pP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1</a:t>
            </a:r>
            <a:r>
              <a:rPr lang="ru-RU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 Описание образовательной деятельности в соответствии с направлениями развития ребенка</a:t>
            </a:r>
          </a:p>
          <a:p>
            <a:pPr marL="450215">
              <a:spcAft>
                <a:spcPts val="0"/>
              </a:spcAft>
            </a:pPr>
            <a:r>
              <a:rPr lang="ru-RU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2.  Описание вариативных форм, способов, методов и средств реализации Программы</a:t>
            </a:r>
            <a:endParaRPr lang="en-US" sz="1600" b="1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450215" algn="ctr">
              <a:spcAft>
                <a:spcPts val="0"/>
              </a:spcAft>
            </a:pPr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         III.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Организационный раздел</a:t>
            </a:r>
          </a:p>
          <a:p>
            <a:pPr marL="342900" lvl="0" indent="-342900">
              <a:spcBef>
                <a:spcPts val="500"/>
              </a:spcBef>
              <a:spcAft>
                <a:spcPts val="0"/>
              </a:spcAft>
              <a:buFont typeface="+mj-lt"/>
              <a:buAutoNum type="arabicPeriod"/>
              <a:tabLst>
                <a:tab pos="630555" algn="l"/>
              </a:tabLst>
            </a:pPr>
            <a:r>
              <a:rPr lang="ru-RU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Материально-техническое обеспечение программы.</a:t>
            </a:r>
            <a:endParaRPr lang="ru-RU" sz="1600" b="1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>
              <a:spcBef>
                <a:spcPts val="500"/>
              </a:spcBef>
              <a:spcAft>
                <a:spcPts val="0"/>
              </a:spcAft>
              <a:buFont typeface="+mj-lt"/>
              <a:buAutoNum type="arabicPeriod"/>
              <a:tabLst>
                <a:tab pos="630555" algn="l"/>
              </a:tabLst>
            </a:pPr>
            <a:r>
              <a:rPr lang="ru-RU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Обеспечение методическими материалами и средствами обучения и воспитания</a:t>
            </a:r>
            <a:endParaRPr lang="ru-RU" sz="1600" b="1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>
              <a:spcBef>
                <a:spcPts val="500"/>
              </a:spcBef>
              <a:spcAft>
                <a:spcPts val="0"/>
              </a:spcAft>
              <a:buFont typeface="+mj-lt"/>
              <a:buAutoNum type="arabicPeriod"/>
              <a:tabLst>
                <a:tab pos="630555" algn="l"/>
              </a:tabLst>
            </a:pPr>
            <a:r>
              <a:rPr lang="ru-RU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Организация режима пребывания детей в образовательном учреждении.</a:t>
            </a:r>
            <a:endParaRPr lang="ru-RU" sz="1600" b="1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>
              <a:spcBef>
                <a:spcPts val="500"/>
              </a:spcBef>
              <a:spcAft>
                <a:spcPts val="0"/>
              </a:spcAft>
              <a:buFont typeface="+mj-lt"/>
              <a:buAutoNum type="arabicPeriod"/>
              <a:tabLst>
                <a:tab pos="630555" algn="l"/>
              </a:tabLst>
            </a:pPr>
            <a:r>
              <a:rPr lang="ru-RU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Особенности традиционных событий, праздников, мероприятий</a:t>
            </a:r>
            <a:endParaRPr lang="ru-RU" sz="1600" b="1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>
              <a:spcBef>
                <a:spcPts val="500"/>
              </a:spcBef>
              <a:spcAft>
                <a:spcPts val="0"/>
              </a:spcAft>
              <a:buFont typeface="+mj-lt"/>
              <a:buAutoNum type="arabicPeriod"/>
              <a:tabLst>
                <a:tab pos="630555" algn="l"/>
              </a:tabLst>
            </a:pPr>
            <a:r>
              <a:rPr lang="ru-RU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Особенности организации развивающей предметно-пространственной 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среды</a:t>
            </a:r>
            <a:endParaRPr lang="ru-RU" b="1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ctr">
              <a:spcAft>
                <a:spcPts val="1000"/>
              </a:spcAft>
            </a:pPr>
            <a:r>
              <a:rPr lang="ru-RU" b="1" spc="-4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 </a:t>
            </a: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светлячок\Desktop\201781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572272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0" y="1071546"/>
            <a:ext cx="9144000" cy="581697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ru-RU" sz="1600" b="1" spc="-4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1. ПОЯСНИТЕЛЬНАЯ ЗАПИСКА</a:t>
            </a:r>
            <a:endParaRPr lang="ru-RU" sz="1600" dirty="0" smtClean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ctr">
              <a:spcAft>
                <a:spcPts val="1000"/>
              </a:spcAft>
            </a:pPr>
            <a:r>
              <a:rPr lang="ru-RU" b="1" spc="-4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1.1. Общие сведения.</a:t>
            </a:r>
            <a:endParaRPr lang="ru-RU" dirty="0" smtClean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spcAft>
                <a:spcPts val="1000"/>
              </a:spcAft>
            </a:pPr>
            <a:r>
              <a:rPr lang="ru-RU" spc="-4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Основная общеобразовательная программа  муниципального бюджетного дошкольного образовательного учреждения «Детский сад №3 «Светлячок» </a:t>
            </a:r>
            <a:r>
              <a:rPr lang="ru-RU" spc="-4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общеразвивающего</a:t>
            </a:r>
            <a:r>
              <a:rPr lang="ru-RU" spc="-4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вида» обеспечивает разностороннее развитие детей в возрасте от 1,5 до 7 лет с учётом их возрастных и индивидуальных особенностей по основным направлениям – физическому, социально-личностному, познавательно-речевому и художественно-эстетическому. Программа обеспечивает достижение воспитанниками готовности к школе.</a:t>
            </a:r>
          </a:p>
          <a:p>
            <a:pPr algn="just">
              <a:spcAft>
                <a:spcPts val="1000"/>
              </a:spcAft>
            </a:pPr>
            <a:r>
              <a:rPr lang="ru-RU" spc="-4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  Муниципальное бюджетное дошкольное образовательное учреждение «Детский сад №3 «Светлячок» </a:t>
            </a:r>
            <a:r>
              <a:rPr lang="ru-RU" spc="-4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общеразвивающего</a:t>
            </a:r>
            <a:r>
              <a:rPr lang="ru-RU" spc="-4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вида г. Нурлат  Республики Татарстан», расположено по адресу: 423042, РТ,  г.Нурлат, ул. Мира, дом 10,  функционирует с 1963 года.</a:t>
            </a:r>
            <a:endParaRPr lang="ru-RU" dirty="0" smtClean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ctr">
              <a:spcAft>
                <a:spcPts val="1000"/>
              </a:spcAft>
            </a:pPr>
            <a:r>
              <a:rPr lang="ru-RU" spc="-4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                Учредителем детского сада является  исполнительный комитет  Нурлатского муниципального  района Республики Татарстан.  Дошкольное учреждение имеет оформленную правовую базу: Устав, лицензию (регистрационный </a:t>
            </a:r>
            <a:r>
              <a:rPr lang="ru-RU" spc="-4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№</a:t>
            </a:r>
            <a:r>
              <a:rPr lang="ru-RU" spc="-4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</a:t>
            </a:r>
            <a:r>
              <a:rPr lang="ru-RU" spc="-4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7916 от 01 марта 2016 года, серия 16 Л                    01 №  0003877- </a:t>
            </a:r>
            <a:r>
              <a:rPr lang="ru-RU" spc="-4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бессрочно).</a:t>
            </a:r>
            <a:endParaRPr lang="ru-RU" dirty="0" smtClean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spcAft>
                <a:spcPts val="1000"/>
              </a:spcAft>
            </a:pPr>
            <a:r>
              <a:rPr lang="ru-RU" spc="-4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По организационно-правовой форме является муниципальным учреждением. </a:t>
            </a:r>
            <a:endParaRPr lang="ru-RU" dirty="0" smtClean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1000"/>
              </a:spcAft>
            </a:pPr>
            <a:r>
              <a:rPr lang="ru-RU" spc="-4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По типу реализуемых образовательных программ – дошкольным образовательным учреждением.</a:t>
            </a:r>
            <a:endParaRPr lang="ru-RU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71670" y="285728"/>
            <a:ext cx="5380640" cy="5871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>
              <a:lnSpc>
                <a:spcPct val="150000"/>
              </a:lnSpc>
              <a:buFont typeface="+mj-lt"/>
              <a:buAutoNum type="romanUcPeriod"/>
            </a:pPr>
            <a:r>
              <a:rPr lang="ru-RU" sz="2400" b="1" spc="-40" dirty="0" smtClean="0">
                <a:solidFill>
                  <a:srgbClr val="7030A0"/>
                </a:solidFill>
                <a:latin typeface="Times New Roman"/>
                <a:ea typeface="Times New Roman"/>
              </a:rPr>
              <a:t>ЦЕЛЕВОЙ РАЗДЕЛ ПРОГРАММЫ</a:t>
            </a:r>
            <a:endParaRPr lang="ru-RU" sz="24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светлячок\Desktop\201781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9144000" cy="651203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228600" indent="-228600" algn="ctr">
              <a:spcBef>
                <a:spcPts val="120"/>
              </a:spcBef>
              <a:spcAft>
                <a:spcPts val="0"/>
              </a:spcAft>
              <a:tabLst>
                <a:tab pos="228600" algn="l"/>
              </a:tabLst>
            </a:pPr>
            <a:r>
              <a:rPr lang="ru-RU" b="1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Нормативно-правовая база</a:t>
            </a:r>
          </a:p>
          <a:p>
            <a:pPr algn="ctr">
              <a:spcBef>
                <a:spcPts val="215"/>
              </a:spcBef>
              <a:spcAft>
                <a:spcPts val="0"/>
              </a:spcAft>
            </a:pPr>
            <a:r>
              <a:rPr lang="ru-RU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Федеральные документы</a:t>
            </a:r>
            <a:endParaRPr lang="ru-RU" b="1" dirty="0" smtClean="0">
              <a:solidFill>
                <a:srgbClr val="7030A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120"/>
              </a:spcBef>
              <a:spcAft>
                <a:spcPts val="0"/>
              </a:spcAft>
              <a:buFont typeface="+mj-lt"/>
              <a:buAutoNum type="arabicPeriod"/>
              <a:tabLst>
                <a:tab pos="228600" algn="l"/>
              </a:tabLst>
            </a:pPr>
            <a:r>
              <a:rPr lang="ru-RU" sz="16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Закон РФ «Об образовании» (29 декабря 2012 года № 273 - ФЗ)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228600" algn="l"/>
              </a:tabLst>
            </a:pPr>
            <a:r>
              <a:rPr lang="ru-RU" sz="16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Приказ Министерства образования и науки Российской Федерации (</a:t>
            </a:r>
            <a:r>
              <a:rPr lang="ru-RU" sz="1600" dirty="0" err="1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Минобрнауки</a:t>
            </a:r>
            <a:r>
              <a:rPr lang="ru-RU" sz="16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России) от 17 октября 2013 г. N 1155 г. Москва "Об утверждении федерального государственного образовательного стандарта дошкольного образования"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228600" algn="l"/>
              </a:tabLst>
            </a:pPr>
            <a:r>
              <a:rPr lang="ru-RU" sz="16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Федеральный государственный образовательный стандарт дошкольного образования (зарегистрирован в Минюсте РФ 14 ноября 2013 г. № 30384)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228600" algn="l"/>
              </a:tabLst>
            </a:pPr>
            <a:r>
              <a:rPr lang="ru-RU" sz="16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Письмо Министерства образования и науки Российской Федерации</a:t>
            </a:r>
            <a:br>
              <a:rPr lang="ru-RU" sz="16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 от 28 февраля 2014 г. № 08-249 Комментарии к   ФГОС дошкольного образования  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228600" algn="l"/>
              </a:tabLst>
            </a:pPr>
            <a:r>
              <a:rPr lang="ru-RU" sz="16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Порядок организации и осуществления образовательной деятельности по общеобразовательным программам дошкольного образования, утвержденном приказом Министерства образования и науки Российской Федерации от 30. 08. 2013 г.    № 1014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228600" algn="l"/>
              </a:tabLst>
            </a:pPr>
            <a:r>
              <a:rPr lang="ru-RU" sz="16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Постановление Главного государственного санитарного      врача РФ "Об утверждении </a:t>
            </a:r>
            <a:r>
              <a:rPr lang="ru-RU" sz="1600" dirty="0" err="1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СаНПиН</a:t>
            </a:r>
            <a:r>
              <a:rPr lang="ru-RU" sz="16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2.4.1.3049-13      "Санитарно-эпидемиологические требования к устройству, содержанию и организации режима работы дошкольных образовательных организаций" от 15 мая 2013 года №26 </a:t>
            </a:r>
          </a:p>
          <a:p>
            <a:pPr algn="ctr">
              <a:spcBef>
                <a:spcPts val="385"/>
              </a:spcBef>
              <a:spcAft>
                <a:spcPts val="0"/>
              </a:spcAft>
            </a:pPr>
            <a:r>
              <a:rPr lang="ru-RU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Региональные документы</a:t>
            </a:r>
            <a:endParaRPr lang="ru-RU" b="1" dirty="0" smtClean="0">
              <a:solidFill>
                <a:srgbClr val="7030A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1600" dirty="0" smtClean="0"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Закон РТ № 16 от 03.03.2012 г. «О государственных языках РТ и других языках в РТ».</a:t>
            </a:r>
            <a:endParaRPr lang="ru-RU" sz="1600" dirty="0" smtClean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1600" dirty="0" smtClean="0"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Методические  рекомендации  по организации обучения детей татарскому (русскому)  языку в дошкольных образовательных организациях от 08.11.2013г. № 15588/13.</a:t>
            </a:r>
            <a:endParaRPr lang="ru-RU" sz="1600" dirty="0" smtClean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algn="ctr">
              <a:spcBef>
                <a:spcPts val="410"/>
              </a:spcBef>
              <a:spcAft>
                <a:spcPts val="0"/>
              </a:spcAft>
            </a:pPr>
            <a:r>
              <a:rPr lang="ru-RU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Локальные документы</a:t>
            </a:r>
            <a:endParaRPr lang="ru-RU" b="1" dirty="0" smtClean="0">
              <a:solidFill>
                <a:srgbClr val="7030A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Times New Roman"/>
              <a:buAutoNum type="arabicPeriod"/>
              <a:tabLst>
                <a:tab pos="457200" algn="l"/>
              </a:tabLst>
            </a:pPr>
            <a:r>
              <a:rPr lang="ru-RU" sz="16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Приказ № 71.1  от 09.01.2014  «О  создании рабочей группы по введению Федерального государственного образовательного стандарта дошкольного образования в ДОУ</a:t>
            </a:r>
            <a:endParaRPr lang="ru-RU" sz="1600" dirty="0" smtClean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Times New Roman"/>
              <a:buAutoNum type="arabicPeriod"/>
              <a:tabLst>
                <a:tab pos="457200" algn="l"/>
              </a:tabLst>
            </a:pPr>
            <a:r>
              <a:rPr lang="ru-RU" sz="16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Решение педагогического совета (протокол № 1 от 28.08.2014 г.) о рассмотрении и </a:t>
            </a:r>
            <a:endParaRPr lang="ru-RU" sz="1600" dirty="0" smtClean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tabLst>
                <a:tab pos="270510" algn="l"/>
              </a:tabLst>
            </a:pPr>
            <a:r>
              <a:rPr lang="ru-RU" sz="16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    принятии основной образовательной программы.</a:t>
            </a:r>
            <a:endParaRPr lang="ru-RU" sz="16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715</TotalTime>
  <Words>4599</Words>
  <Application>Microsoft Office PowerPoint</Application>
  <PresentationFormat>Экран (4:3)</PresentationFormat>
  <Paragraphs>472</Paragraphs>
  <Slides>48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48</vt:i4>
      </vt:variant>
    </vt:vector>
  </HeadingPairs>
  <TitlesOfParts>
    <vt:vector size="4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светлячок</dc:creator>
  <cp:lastModifiedBy>светлячок</cp:lastModifiedBy>
  <cp:revision>30</cp:revision>
  <dcterms:created xsi:type="dcterms:W3CDTF">2019-03-12T11:07:01Z</dcterms:created>
  <dcterms:modified xsi:type="dcterms:W3CDTF">2019-03-14T05:21:13Z</dcterms:modified>
</cp:coreProperties>
</file>